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sldIdLst>
    <p:sldId id="256" r:id="rId2"/>
    <p:sldId id="289" r:id="rId3"/>
    <p:sldId id="257" r:id="rId4"/>
    <p:sldId id="302" r:id="rId5"/>
    <p:sldId id="290" r:id="rId6"/>
    <p:sldId id="291" r:id="rId7"/>
    <p:sldId id="292" r:id="rId8"/>
    <p:sldId id="294" r:id="rId9"/>
    <p:sldId id="303" r:id="rId10"/>
    <p:sldId id="300" r:id="rId11"/>
    <p:sldId id="304" r:id="rId12"/>
    <p:sldId id="298" r:id="rId13"/>
    <p:sldId id="285" r:id="rId14"/>
  </p:sldIdLst>
  <p:sldSz cx="12192000" cy="6858000"/>
  <p:notesSz cx="6858000" cy="9144000"/>
  <p:custDataLst>
    <p:tags r:id="rId1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ow ztzt" initials="wz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中度样式 4 - 强调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1" d="100"/>
          <a:sy n="91" d="100"/>
        </p:scale>
        <p:origin x="68" y="34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CA23DA-1505-4409-A21D-AEB7216104F5}" type="datetimeFigureOut">
              <a:rPr lang="zh-CN" altLang="en-US" smtClean="0"/>
              <a:t>2026/3/17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00CA46-A97E-4F78-B046-84C647D5EC9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00CA46-A97E-4F78-B046-84C647D5EC91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00CA46-A97E-4F78-B046-84C647D5EC91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00CA46-A97E-4F78-B046-84C647D5EC91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22"/>
            <a:ext cx="12192000" cy="6852355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>
            <a:off x="-12700" y="2822"/>
            <a:ext cx="12204700" cy="6866547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  <a:alpha val="92000"/>
                </a:schemeClr>
              </a:gs>
              <a:gs pos="74000">
                <a:schemeClr val="accent3">
                  <a:lumMod val="45000"/>
                  <a:lumOff val="55000"/>
                  <a:alpha val="86000"/>
                </a:schemeClr>
              </a:gs>
              <a:gs pos="83000">
                <a:schemeClr val="accent3">
                  <a:lumMod val="45000"/>
                  <a:lumOff val="55000"/>
                  <a:alpha val="80000"/>
                </a:schemeClr>
              </a:gs>
              <a:gs pos="100000">
                <a:schemeClr val="accent3">
                  <a:lumMod val="30000"/>
                  <a:lumOff val="70000"/>
                  <a:alpha val="74000"/>
                </a:schemeClr>
              </a:gs>
            </a:gsLst>
            <a:lin ang="5400000" scaled="1"/>
            <a:tileRect/>
          </a:gradFill>
        </p:spPr>
        <p:txBody>
          <a:bodyPr vert="horz" wrap="square" rtlCol="0" anchor="ctr">
            <a:no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endParaRPr lang="zh-CN" altLang="en-US" sz="2000" spc="300">
              <a:solidFill>
                <a:srgbClr val="A0111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3"/>
          <a:srcRect l="42649" b="26243"/>
          <a:stretch>
            <a:fillRect/>
          </a:stretch>
        </p:blipFill>
        <p:spPr>
          <a:xfrm flipH="1">
            <a:off x="8380878" y="-11370"/>
            <a:ext cx="3803820" cy="2361031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430" y="1"/>
            <a:ext cx="4206358" cy="1483404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604" y="5580668"/>
            <a:ext cx="12192000" cy="1276697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51" r="41719" b="78410"/>
          <a:stretch>
            <a:fillRect/>
          </a:stretch>
        </p:blipFill>
        <p:spPr>
          <a:xfrm>
            <a:off x="9692612" y="5186773"/>
            <a:ext cx="2515576" cy="1682596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459" y="4235420"/>
            <a:ext cx="1571467" cy="2510444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7" r="83450" b="9524"/>
          <a:stretch>
            <a:fillRect/>
          </a:stretch>
        </p:blipFill>
        <p:spPr>
          <a:xfrm rot="21260263">
            <a:off x="11120" y="5634195"/>
            <a:ext cx="1614636" cy="1060632"/>
          </a:xfrm>
          <a:prstGeom prst="rect">
            <a:avLst/>
          </a:prstGeom>
        </p:spPr>
      </p:pic>
      <p:sp>
        <p:nvSpPr>
          <p:cNvPr id="1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9355317" y="6406769"/>
            <a:ext cx="2743200" cy="3651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FA34C859-D65B-439D-8277-6CBBBA54B022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4C859-D65B-439D-8277-6CBBBA54B02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4C859-D65B-439D-8277-6CBBBA54B02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22"/>
            <a:ext cx="12192000" cy="6852355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>
            <a:off x="-12700" y="2822"/>
            <a:ext cx="12204700" cy="6866547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  <a:alpha val="92000"/>
                </a:schemeClr>
              </a:gs>
              <a:gs pos="74000">
                <a:schemeClr val="accent3">
                  <a:lumMod val="45000"/>
                  <a:lumOff val="55000"/>
                  <a:alpha val="86000"/>
                </a:schemeClr>
              </a:gs>
              <a:gs pos="83000">
                <a:schemeClr val="accent3">
                  <a:lumMod val="45000"/>
                  <a:lumOff val="55000"/>
                  <a:alpha val="80000"/>
                </a:schemeClr>
              </a:gs>
              <a:gs pos="100000">
                <a:schemeClr val="accent3">
                  <a:lumMod val="30000"/>
                  <a:lumOff val="70000"/>
                  <a:alpha val="74000"/>
                </a:schemeClr>
              </a:gs>
            </a:gsLst>
            <a:lin ang="5400000" scaled="1"/>
            <a:tileRect/>
          </a:gradFill>
        </p:spPr>
        <p:txBody>
          <a:bodyPr vert="horz" wrap="square" rtlCol="0" anchor="ctr">
            <a:no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endParaRPr lang="zh-CN" altLang="en-US" sz="2000" spc="300">
              <a:solidFill>
                <a:srgbClr val="A0111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430" y="1"/>
            <a:ext cx="4206358" cy="1483404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604" y="6099778"/>
            <a:ext cx="12206604" cy="757587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51" r="41719" b="78410"/>
          <a:stretch>
            <a:fillRect/>
          </a:stretch>
        </p:blipFill>
        <p:spPr>
          <a:xfrm>
            <a:off x="10820399" y="5952599"/>
            <a:ext cx="1263963" cy="845428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15" t="25069" r="10251" b="34036"/>
          <a:stretch>
            <a:fillRect/>
          </a:stretch>
        </p:blipFill>
        <p:spPr>
          <a:xfrm>
            <a:off x="10608780" y="177800"/>
            <a:ext cx="1423701" cy="548317"/>
          </a:xfrm>
          <a:prstGeom prst="rect">
            <a:avLst/>
          </a:prstGeom>
        </p:spPr>
      </p:pic>
      <p:sp>
        <p:nvSpPr>
          <p:cNvPr id="9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9355317" y="6406769"/>
            <a:ext cx="2743200" cy="3651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FA34C859-D65B-439D-8277-6CBBBA54B022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22"/>
            <a:ext cx="12192000" cy="6852355"/>
          </a:xfrm>
          <a:prstGeom prst="rect">
            <a:avLst/>
          </a:prstGeom>
        </p:spPr>
      </p:pic>
      <p:sp>
        <p:nvSpPr>
          <p:cNvPr id="14" name="矩形 13"/>
          <p:cNvSpPr/>
          <p:nvPr userDrawn="1"/>
        </p:nvSpPr>
        <p:spPr>
          <a:xfrm>
            <a:off x="-12700" y="2822"/>
            <a:ext cx="12204700" cy="6866547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  <a:alpha val="92000"/>
                </a:schemeClr>
              </a:gs>
              <a:gs pos="74000">
                <a:schemeClr val="accent3">
                  <a:lumMod val="45000"/>
                  <a:lumOff val="55000"/>
                  <a:alpha val="86000"/>
                </a:schemeClr>
              </a:gs>
              <a:gs pos="83000">
                <a:schemeClr val="accent3">
                  <a:lumMod val="45000"/>
                  <a:lumOff val="55000"/>
                  <a:alpha val="80000"/>
                </a:schemeClr>
              </a:gs>
              <a:gs pos="100000">
                <a:schemeClr val="accent3">
                  <a:lumMod val="30000"/>
                  <a:lumOff val="70000"/>
                  <a:alpha val="74000"/>
                </a:schemeClr>
              </a:gs>
            </a:gsLst>
            <a:lin ang="5400000" scaled="1"/>
            <a:tileRect/>
          </a:gradFill>
        </p:spPr>
        <p:txBody>
          <a:bodyPr vert="horz" wrap="square" rtlCol="0" anchor="ctr">
            <a:no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endParaRPr lang="zh-CN" altLang="en-US" sz="2000" spc="300">
              <a:solidFill>
                <a:srgbClr val="A0111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604" y="6099778"/>
            <a:ext cx="12206604" cy="75758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17" y="6207162"/>
            <a:ext cx="1346573" cy="564432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-14604" y="70780"/>
            <a:ext cx="12225966" cy="757587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165" y="-81524"/>
            <a:ext cx="938466" cy="938466"/>
          </a:xfrm>
          <a:prstGeom prst="rect">
            <a:avLst/>
          </a:prstGeom>
        </p:spPr>
      </p:pic>
      <p:sp>
        <p:nvSpPr>
          <p:cNvPr id="11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9355317" y="6406769"/>
            <a:ext cx="2743200" cy="3651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FA34C859-D65B-439D-8277-6CBBBA54B022}" type="slidenum">
              <a:rPr lang="zh-CN" altLang="en-US" smtClean="0"/>
              <a:t>‹#›</a:t>
            </a:fld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8559" y="137588"/>
            <a:ext cx="2329958" cy="62396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圆角矩形 4"/>
          <p:cNvSpPr/>
          <p:nvPr userDrawn="1"/>
        </p:nvSpPr>
        <p:spPr>
          <a:xfrm>
            <a:off x="3739639" y="1571278"/>
            <a:ext cx="1858094" cy="648072"/>
          </a:xfrm>
          <a:prstGeom prst="roundRect">
            <a:avLst>
              <a:gd name="adj" fmla="val 16109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前       言</a:t>
            </a:r>
          </a:p>
        </p:txBody>
      </p:sp>
      <p:sp>
        <p:nvSpPr>
          <p:cNvPr id="9" name="圆角矩形 6"/>
          <p:cNvSpPr/>
          <p:nvPr userDrawn="1"/>
        </p:nvSpPr>
        <p:spPr>
          <a:xfrm>
            <a:off x="3775457" y="2507382"/>
            <a:ext cx="1858094" cy="648072"/>
          </a:xfrm>
          <a:prstGeom prst="roundRect">
            <a:avLst>
              <a:gd name="adj" fmla="val 16109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第二部分</a:t>
            </a:r>
          </a:p>
        </p:txBody>
      </p:sp>
      <p:sp>
        <p:nvSpPr>
          <p:cNvPr id="10" name="矩形 9"/>
          <p:cNvSpPr/>
          <p:nvPr userDrawn="1"/>
        </p:nvSpPr>
        <p:spPr>
          <a:xfrm>
            <a:off x="5941303" y="2617470"/>
            <a:ext cx="5205730" cy="5067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zh-CN" altLang="en-US" sz="900" b="1" dirty="0">
                <a:solidFill>
                  <a:srgbClr val="C00000"/>
                </a:solidFill>
                <a:cs typeface="+mn-ea"/>
                <a:sym typeface="+mn-lt"/>
              </a:rPr>
              <a:t>输入你的内容699pic</a:t>
            </a:r>
          </a:p>
          <a:p>
            <a:pPr algn="l"/>
            <a:r>
              <a:rPr lang="zh-CN" altLang="en-US" sz="900" b="1" dirty="0">
                <a:solidFill>
                  <a:srgbClr val="C00000"/>
                </a:solidFill>
                <a:cs typeface="+mn-ea"/>
                <a:sym typeface="+mn-lt"/>
              </a:rPr>
              <a:t>摄图网，给你创意和灵感 摄图网是一家为中小微企业、自媒体、设计师、运营者等提供各类素材的网站，包括百万正版摄影、插画高清图片，海量设计海报、办公模板、高清视频等。</a:t>
            </a:r>
          </a:p>
        </p:txBody>
      </p:sp>
      <p:sp>
        <p:nvSpPr>
          <p:cNvPr id="11" name="圆角矩形 8"/>
          <p:cNvSpPr/>
          <p:nvPr userDrawn="1"/>
        </p:nvSpPr>
        <p:spPr>
          <a:xfrm>
            <a:off x="3775457" y="3515494"/>
            <a:ext cx="1858094" cy="648072"/>
          </a:xfrm>
          <a:prstGeom prst="roundRect">
            <a:avLst>
              <a:gd name="adj" fmla="val 16109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第三部分</a:t>
            </a:r>
          </a:p>
        </p:txBody>
      </p:sp>
      <p:sp>
        <p:nvSpPr>
          <p:cNvPr id="12" name="矩形 11"/>
          <p:cNvSpPr/>
          <p:nvPr userDrawn="1"/>
        </p:nvSpPr>
        <p:spPr>
          <a:xfrm>
            <a:off x="5952733" y="3457575"/>
            <a:ext cx="5288280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/>
            <a:r>
              <a:rPr lang="zh-CN" sz="900" b="1" dirty="0">
                <a:solidFill>
                  <a:srgbClr val="C00000"/>
                </a:solidFill>
                <a:cs typeface="+mn-ea"/>
                <a:sym typeface="+mn-lt"/>
              </a:rPr>
              <a:t>输入你的内容699pic</a:t>
            </a:r>
          </a:p>
          <a:p>
            <a:pPr lvl="0" algn="l"/>
            <a:r>
              <a:rPr lang="zh-CN" altLang="en-US" sz="900" b="1" dirty="0">
                <a:solidFill>
                  <a:srgbClr val="C00000"/>
                </a:solidFill>
                <a:cs typeface="+mn-ea"/>
                <a:sym typeface="+mn-lt"/>
              </a:rPr>
              <a:t>摄图网</a:t>
            </a:r>
            <a:r>
              <a:rPr lang="zh-CN" sz="900" b="1" dirty="0">
                <a:solidFill>
                  <a:srgbClr val="C00000"/>
                </a:solidFill>
                <a:cs typeface="+mn-ea"/>
                <a:sym typeface="+mn-lt"/>
              </a:rPr>
              <a:t>，给你创意和灵感</a:t>
            </a:r>
          </a:p>
          <a:p>
            <a:pPr lvl="0" algn="l"/>
            <a:r>
              <a:rPr lang="zh-CN" altLang="en-US" sz="900" b="1" dirty="0">
                <a:solidFill>
                  <a:srgbClr val="C00000"/>
                </a:solidFill>
                <a:cs typeface="+mn-ea"/>
                <a:sym typeface="+mn-lt"/>
              </a:rPr>
              <a:t>摄图网</a:t>
            </a:r>
            <a:r>
              <a:rPr lang="zh-CN" sz="900" b="1" dirty="0">
                <a:solidFill>
                  <a:srgbClr val="C00000"/>
                </a:solidFill>
                <a:cs typeface="+mn-ea"/>
                <a:sym typeface="+mn-lt"/>
              </a:rPr>
              <a:t>是一家为中小微企业、自媒体、设计师、运营者等提供各类素材的网站，包括百万正版摄影、插画高清图片，海量设计海报、办公模板、高清视频等。</a:t>
            </a:r>
            <a:endParaRPr lang="zh-CN" altLang="en-US" sz="900" b="1" dirty="0">
              <a:solidFill>
                <a:srgbClr val="C00000"/>
              </a:solidFill>
              <a:cs typeface="+mn-ea"/>
              <a:sym typeface="+mn-lt"/>
            </a:endParaRPr>
          </a:p>
        </p:txBody>
      </p:sp>
      <p:sp>
        <p:nvSpPr>
          <p:cNvPr id="13" name="圆角矩形 11"/>
          <p:cNvSpPr/>
          <p:nvPr userDrawn="1"/>
        </p:nvSpPr>
        <p:spPr>
          <a:xfrm>
            <a:off x="3739639" y="4451598"/>
            <a:ext cx="1858094" cy="648072"/>
          </a:xfrm>
          <a:prstGeom prst="roundRect">
            <a:avLst>
              <a:gd name="adj" fmla="val 16109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第四部分</a:t>
            </a:r>
          </a:p>
        </p:txBody>
      </p:sp>
      <p:sp>
        <p:nvSpPr>
          <p:cNvPr id="14" name="矩形 13"/>
          <p:cNvSpPr/>
          <p:nvPr userDrawn="1"/>
        </p:nvSpPr>
        <p:spPr>
          <a:xfrm>
            <a:off x="5952733" y="4523740"/>
            <a:ext cx="5288280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/>
            <a:r>
              <a:rPr lang="zh-CN" sz="900" b="1" dirty="0">
                <a:solidFill>
                  <a:srgbClr val="C00000"/>
                </a:solidFill>
                <a:cs typeface="+mn-ea"/>
                <a:sym typeface="+mn-lt"/>
              </a:rPr>
              <a:t>输入你的内容699pic</a:t>
            </a:r>
          </a:p>
          <a:p>
            <a:pPr lvl="0" algn="l"/>
            <a:r>
              <a:rPr lang="zh-CN" altLang="en-US" sz="900" b="1" dirty="0">
                <a:solidFill>
                  <a:srgbClr val="C00000"/>
                </a:solidFill>
                <a:cs typeface="+mn-ea"/>
                <a:sym typeface="+mn-lt"/>
              </a:rPr>
              <a:t>摄图网</a:t>
            </a:r>
            <a:r>
              <a:rPr lang="zh-CN" sz="900" b="1" dirty="0">
                <a:solidFill>
                  <a:srgbClr val="C00000"/>
                </a:solidFill>
                <a:cs typeface="+mn-ea"/>
                <a:sym typeface="+mn-lt"/>
              </a:rPr>
              <a:t>，给你创意和灵感</a:t>
            </a:r>
          </a:p>
          <a:p>
            <a:pPr lvl="0" algn="l"/>
            <a:r>
              <a:rPr lang="zh-CN" altLang="en-US" sz="900" b="1" dirty="0">
                <a:solidFill>
                  <a:srgbClr val="C00000"/>
                </a:solidFill>
                <a:cs typeface="+mn-ea"/>
                <a:sym typeface="+mn-lt"/>
              </a:rPr>
              <a:t>摄图网</a:t>
            </a:r>
            <a:r>
              <a:rPr lang="zh-CN" sz="900" b="1" dirty="0">
                <a:solidFill>
                  <a:srgbClr val="C00000"/>
                </a:solidFill>
                <a:cs typeface="+mn-ea"/>
                <a:sym typeface="+mn-lt"/>
              </a:rPr>
              <a:t>是一家为中小微企业、自媒体、设计师、运营者等提供各类素材的网站，包括百万正版摄影、插画高清图片，海量设计海报、办公模板、高清视频等。</a:t>
            </a:r>
            <a:endParaRPr lang="zh-CN" altLang="en-US" sz="900" b="1" dirty="0">
              <a:solidFill>
                <a:srgbClr val="C00000"/>
              </a:solidFill>
              <a:cs typeface="+mn-ea"/>
              <a:sym typeface="+mn-lt"/>
            </a:endParaRPr>
          </a:p>
        </p:txBody>
      </p:sp>
      <p:sp>
        <p:nvSpPr>
          <p:cNvPr id="15" name="圆角矩形 13"/>
          <p:cNvSpPr/>
          <p:nvPr userDrawn="1"/>
        </p:nvSpPr>
        <p:spPr>
          <a:xfrm>
            <a:off x="5839975" y="1599928"/>
            <a:ext cx="5604520" cy="648072"/>
          </a:xfrm>
          <a:prstGeom prst="roundRect">
            <a:avLst>
              <a:gd name="adj" fmla="val 16109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zh-CN" sz="900" b="1" dirty="0">
                <a:solidFill>
                  <a:srgbClr val="C00000"/>
                </a:solidFill>
                <a:cs typeface="+mn-ea"/>
                <a:sym typeface="+mn-lt"/>
              </a:rPr>
              <a:t>输入你的内容699pic</a:t>
            </a:r>
          </a:p>
          <a:p>
            <a:pPr lvl="0"/>
            <a:r>
              <a:rPr lang="zh-CN" altLang="en-US" sz="900" b="1" dirty="0">
                <a:solidFill>
                  <a:srgbClr val="C00000"/>
                </a:solidFill>
                <a:cs typeface="+mn-ea"/>
                <a:sym typeface="+mn-lt"/>
              </a:rPr>
              <a:t>摄图网</a:t>
            </a:r>
            <a:r>
              <a:rPr lang="zh-CN" sz="900" b="1" dirty="0">
                <a:solidFill>
                  <a:srgbClr val="C00000"/>
                </a:solidFill>
                <a:cs typeface="+mn-ea"/>
                <a:sym typeface="+mn-lt"/>
              </a:rPr>
              <a:t>，给你创意和灵感</a:t>
            </a:r>
          </a:p>
          <a:p>
            <a:pPr lvl="0"/>
            <a:r>
              <a:rPr lang="zh-CN" altLang="en-US" sz="900" b="1" dirty="0">
                <a:solidFill>
                  <a:srgbClr val="C00000"/>
                </a:solidFill>
                <a:cs typeface="+mn-ea"/>
                <a:sym typeface="+mn-lt"/>
              </a:rPr>
              <a:t>摄图网</a:t>
            </a:r>
            <a:r>
              <a:rPr lang="zh-CN" sz="900" b="1" dirty="0">
                <a:solidFill>
                  <a:srgbClr val="C00000"/>
                </a:solidFill>
                <a:cs typeface="+mn-ea"/>
                <a:sym typeface="+mn-lt"/>
              </a:rPr>
              <a:t>是一家为中小微企业、自媒体、设计师、运营者等提供各类素材的网站，包括百万正版摄影、插画高清图片，海量设计海报、办公模板、高清视频等。</a:t>
            </a:r>
          </a:p>
        </p:txBody>
      </p:sp>
      <p:sp>
        <p:nvSpPr>
          <p:cNvPr id="16" name="圆角矩形 14"/>
          <p:cNvSpPr/>
          <p:nvPr userDrawn="1"/>
        </p:nvSpPr>
        <p:spPr>
          <a:xfrm>
            <a:off x="5827871" y="2512368"/>
            <a:ext cx="5604520" cy="648072"/>
          </a:xfrm>
          <a:prstGeom prst="roundRect">
            <a:avLst>
              <a:gd name="adj" fmla="val 16109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zh-CN" altLang="en-US" sz="2400" b="1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7" name="圆角矩形 15"/>
          <p:cNvSpPr/>
          <p:nvPr userDrawn="1"/>
        </p:nvSpPr>
        <p:spPr>
          <a:xfrm>
            <a:off x="5827871" y="3509687"/>
            <a:ext cx="5604520" cy="648072"/>
          </a:xfrm>
          <a:prstGeom prst="roundRect">
            <a:avLst>
              <a:gd name="adj" fmla="val 16109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zh-CN" altLang="en-US" sz="2400" b="1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8" name="圆角矩形 16"/>
          <p:cNvSpPr/>
          <p:nvPr userDrawn="1"/>
        </p:nvSpPr>
        <p:spPr>
          <a:xfrm>
            <a:off x="5827871" y="4423792"/>
            <a:ext cx="5604520" cy="648072"/>
          </a:xfrm>
          <a:prstGeom prst="roundRect">
            <a:avLst>
              <a:gd name="adj" fmla="val 16109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zh-CN" altLang="en-US" sz="2400" b="1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9" name="矩形 18"/>
          <p:cNvSpPr/>
          <p:nvPr userDrawn="1"/>
        </p:nvSpPr>
        <p:spPr>
          <a:xfrm>
            <a:off x="950987" y="2995910"/>
            <a:ext cx="198323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5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目  录</a:t>
            </a:r>
          </a:p>
        </p:txBody>
      </p:sp>
      <p:sp>
        <p:nvSpPr>
          <p:cNvPr id="20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9355317" y="6406769"/>
            <a:ext cx="2743200" cy="3651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FA34C859-D65B-439D-8277-6CBBBA54B022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649"/>
                            </p:stCondLst>
                            <p:childTnLst>
                              <p:par>
                                <p:cTn id="1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149"/>
                            </p:stCondLst>
                            <p:childTnLst>
                              <p:par>
                                <p:cTn id="2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649"/>
                            </p:stCondLst>
                            <p:childTnLst>
                              <p:par>
                                <p:cTn id="3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9299"/>
                            </p:stCondLst>
                            <p:childTnLst>
                              <p:par>
                                <p:cTn id="3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9799"/>
                            </p:stCondLst>
                            <p:childTnLst>
                              <p:par>
                                <p:cTn id="4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7375"/>
                            </p:stCondLst>
                            <p:childTnLst>
                              <p:par>
                                <p:cTn id="5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7875"/>
                            </p:stCondLst>
                            <p:childTnLst>
                              <p:par>
                                <p:cTn id="6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9" grpId="0" bldLvl="0" animBg="1"/>
      <p:bldP spid="10" grpId="0"/>
      <p:bldP spid="11" grpId="0" bldLvl="0" animBg="1"/>
      <p:bldP spid="12" grpId="0"/>
      <p:bldP spid="13" grpId="0" bldLvl="0" animBg="1"/>
      <p:bldP spid="14" grpId="0"/>
      <p:bldP spid="15" grpId="0" bldLvl="0" animBg="1"/>
      <p:bldP spid="16" grpId="0" bldLvl="0" animBg="1"/>
      <p:bldP spid="17" grpId="0" bldLvl="0" animBg="1"/>
      <p:bldP spid="18" grpId="0" bldLvl="0" animBg="1"/>
      <p:bldP spid="19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4C859-D65B-439D-8277-6CBBBA54B02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4C859-D65B-439D-8277-6CBBBA54B02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4C859-D65B-439D-8277-6CBBBA54B02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4C859-D65B-439D-8277-6CBBBA54B02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4C859-D65B-439D-8277-6CBBBA54B02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34C859-D65B-439D-8277-6CBBBA54B02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1.png"/><Relationship Id="rId4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35.jpe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Relationship Id="rId6" Type="http://schemas.openxmlformats.org/officeDocument/2006/relationships/image" Target="../media/image34.jpeg"/><Relationship Id="rId5" Type="http://schemas.openxmlformats.org/officeDocument/2006/relationships/image" Target="../media/image33.png"/><Relationship Id="rId10" Type="http://schemas.openxmlformats.org/officeDocument/2006/relationships/image" Target="../media/image38.jpeg"/><Relationship Id="rId4" Type="http://schemas.openxmlformats.org/officeDocument/2006/relationships/image" Target="../media/image32.jpeg"/><Relationship Id="rId9" Type="http://schemas.openxmlformats.org/officeDocument/2006/relationships/image" Target="../media/image37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35770" y="2056070"/>
            <a:ext cx="11219379" cy="25844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5400" b="1" dirty="0">
                <a:solidFill>
                  <a:srgbClr val="C0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未来技术党旗扬，医工交叉梦起航</a:t>
            </a:r>
            <a:endParaRPr lang="en-US" altLang="zh-CN" sz="5400" b="1" dirty="0">
              <a:solidFill>
                <a:srgbClr val="C0000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en-US" altLang="zh-CN" sz="5400" b="1" dirty="0">
                <a:solidFill>
                  <a:srgbClr val="C0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4000" b="1" dirty="0">
                <a:solidFill>
                  <a:srgbClr val="C0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未来技术学院医工学博士党支部</a:t>
            </a:r>
            <a:endParaRPr lang="en-US" altLang="zh-CN" sz="4000" b="1" dirty="0">
              <a:solidFill>
                <a:srgbClr val="C0000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3107055" y="974725"/>
            <a:ext cx="6029325" cy="616370"/>
            <a:chOff x="4897120" y="1158425"/>
            <a:chExt cx="2032000" cy="693708"/>
          </a:xfrm>
        </p:grpSpPr>
        <p:sp>
          <p:nvSpPr>
            <p:cNvPr id="5" name="矩形 4"/>
            <p:cNvSpPr/>
            <p:nvPr/>
          </p:nvSpPr>
          <p:spPr>
            <a:xfrm>
              <a:off x="4897120" y="1158425"/>
              <a:ext cx="2032000" cy="693708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4897120" y="1210529"/>
              <a:ext cx="2032000" cy="588870"/>
            </a:xfrm>
            <a:prstGeom prst="rect">
              <a:avLst/>
            </a:prstGeom>
            <a:noFill/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 b="1" dirty="0">
                  <a:solidFill>
                    <a:srgbClr val="FFFF00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方正粗黑宋简体" panose="02000000000000000000" pitchFamily="2" charset="-122"/>
                  <a:ea typeface="方正粗黑宋简体" panose="02000000000000000000" pitchFamily="2" charset="-122"/>
                </a:rPr>
                <a:t>医工博士党支部述职报告</a:t>
              </a:r>
            </a:p>
          </p:txBody>
        </p:sp>
      </p:grp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4C859-D65B-439D-8277-6CBBBA54B022}" type="slidenum">
              <a:rPr lang="zh-CN" altLang="en-US" smtClean="0"/>
              <a:t>1</a:t>
            </a:fld>
            <a:endParaRPr lang="zh-CN" altLang="en-US" dirty="0"/>
          </a:p>
        </p:txBody>
      </p:sp>
      <p:sp>
        <p:nvSpPr>
          <p:cNvPr id="8" name="椭圆 7"/>
          <p:cNvSpPr/>
          <p:nvPr/>
        </p:nvSpPr>
        <p:spPr>
          <a:xfrm>
            <a:off x="5634967" y="5099958"/>
            <a:ext cx="77932" cy="7793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712215" y="5052273"/>
            <a:ext cx="18133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altLang="zh-CN" sz="1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2026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en-US" altLang="zh-CN" sz="1600" b="1">
                <a:latin typeface="微软雅黑" panose="020B0503020204020204" pitchFamily="34" charset="-122"/>
                <a:ea typeface="微软雅黑" panose="020B0503020204020204" pitchFamily="34" charset="-122"/>
              </a:rPr>
              <a:t>8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5A618D69-7E5E-40CD-A7AA-F363A0C5C0DB}"/>
              </a:ext>
            </a:extLst>
          </p:cNvPr>
          <p:cNvSpPr txBox="1"/>
          <p:nvPr/>
        </p:nvSpPr>
        <p:spPr>
          <a:xfrm>
            <a:off x="8389051" y="4554148"/>
            <a:ext cx="19014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汇报人：任耀星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024741" y="234991"/>
            <a:ext cx="45719" cy="43955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highlight>
                <a:srgbClr val="FFFF00"/>
              </a:highlight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158315" y="162378"/>
            <a:ext cx="71945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支部工作亮点</a:t>
            </a:r>
            <a:r>
              <a:rPr lang="en-US" altLang="zh-CN" sz="3200"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3200"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支部成员科研成果优异</a:t>
            </a:r>
          </a:p>
        </p:txBody>
      </p:sp>
      <p:sp>
        <p:nvSpPr>
          <p:cNvPr id="11" name="灯片编号占位符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4C859-D65B-439D-8277-6CBBBA54B022}" type="slidenum">
              <a:rPr lang="zh-CN" altLang="en-US" smtClean="0"/>
              <a:t>10</a:t>
            </a:fld>
            <a:endParaRPr lang="zh-CN" altLang="en-US" dirty="0"/>
          </a:p>
        </p:txBody>
      </p:sp>
      <p:sp>
        <p:nvSpPr>
          <p:cNvPr id="6" name="矩形 1"/>
          <p:cNvSpPr>
            <a:spLocks noChangeArrowheads="1"/>
          </p:cNvSpPr>
          <p:nvPr/>
        </p:nvSpPr>
        <p:spPr bwMode="auto">
          <a:xfrm>
            <a:off x="659382" y="985322"/>
            <a:ext cx="11017074" cy="228331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pitchFamily="49" charset="-122"/>
                <a:sym typeface="+mn-ea"/>
              </a:rPr>
              <a:t>一年来，支部成员作为第一作者在国内外学术期刊共发表</a:t>
            </a:r>
            <a:r>
              <a:rPr lang="zh-CN" altLang="en-US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pitchFamily="49" charset="-122"/>
                <a:sym typeface="+mn-ea"/>
              </a:rPr>
              <a:t>学术论文</a:t>
            </a:r>
            <a:r>
              <a:rPr lang="en-US" altLang="zh-CN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pitchFamily="49" charset="-122"/>
                <a:sym typeface="+mn-ea"/>
              </a:rPr>
              <a:t>11</a:t>
            </a:r>
            <a:r>
              <a:rPr lang="zh-CN" altLang="en-US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pitchFamily="49" charset="-122"/>
                <a:sym typeface="+mn-ea"/>
              </a:rPr>
              <a:t>篇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pitchFamily="49" charset="-122"/>
                <a:sym typeface="+mn-ea"/>
              </a:rPr>
              <a:t>，同时授权</a:t>
            </a:r>
            <a:r>
              <a:rPr lang="zh-CN" altLang="en-US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pitchFamily="49" charset="-122"/>
                <a:sym typeface="+mn-ea"/>
              </a:rPr>
              <a:t>国家专利</a:t>
            </a:r>
            <a:r>
              <a:rPr lang="en-US" altLang="zh-CN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pitchFamily="49" charset="-122"/>
                <a:sym typeface="+mn-ea"/>
              </a:rPr>
              <a:t>7</a:t>
            </a:r>
            <a:r>
              <a:rPr lang="zh-CN" altLang="en-US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pitchFamily="49" charset="-122"/>
                <a:sym typeface="+mn-ea"/>
              </a:rPr>
              <a:t>项；</a:t>
            </a:r>
            <a:endParaRPr lang="en-US" altLang="zh-CN" sz="1600" b="1" dirty="0">
              <a:latin typeface="微软雅黑" panose="020B0503020204020204" pitchFamily="34" charset="-122"/>
              <a:ea typeface="微软雅黑" panose="020B0503020204020204" pitchFamily="34" charset="-122"/>
              <a:cs typeface="黑体" panose="02010609060101010101" pitchFamily="49" charset="-122"/>
              <a:sym typeface="+mn-ea"/>
            </a:endParaRPr>
          </a:p>
          <a:p>
            <a:pPr marL="285750" indent="-285750" algn="just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pitchFamily="49" charset="-122"/>
                <a:sym typeface="+mn-ea"/>
              </a:rPr>
              <a:t>支部成员荣获</a:t>
            </a: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pitchFamily="49" charset="-122"/>
                <a:sym typeface="+mn-ea"/>
              </a:rPr>
              <a:t>2025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pitchFamily="49" charset="-122"/>
                <a:sym typeface="+mn-ea"/>
              </a:rPr>
              <a:t>科创未来</a:t>
            </a: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pitchFamily="49" charset="-122"/>
                <a:sym typeface="+mn-ea"/>
              </a:rPr>
              <a:t>·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pitchFamily="49" charset="-122"/>
                <a:sym typeface="+mn-ea"/>
              </a:rPr>
              <a:t>创新创业大赛</a:t>
            </a:r>
            <a:r>
              <a:rPr lang="zh-CN" altLang="en-US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国家级金奖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pitchFamily="49" charset="-122"/>
                <a:sym typeface="+mn-ea"/>
              </a:rPr>
              <a:t>、三创赛</a:t>
            </a:r>
            <a:r>
              <a:rPr lang="zh-CN" altLang="en-US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国家级一等奖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pitchFamily="49" charset="-122"/>
                <a:sym typeface="+mn-ea"/>
              </a:rPr>
              <a:t>、服创大赛</a:t>
            </a:r>
            <a:r>
              <a:rPr lang="zh-CN" altLang="en-US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国家级二等奖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pitchFamily="49" charset="-122"/>
                <a:sym typeface="+mn-ea"/>
              </a:rPr>
              <a:t>、智慧医疗创新大赛国家级三等奖，以及“互联网</a:t>
            </a: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pitchFamily="49" charset="-122"/>
                <a:sym typeface="+mn-ea"/>
              </a:rPr>
              <a:t>+”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pitchFamily="49" charset="-122"/>
                <a:sym typeface="+mn-ea"/>
              </a:rPr>
              <a:t>省赛二等奖（两项银奖）、“研究生优秀创新成果”</a:t>
            </a: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pitchFamily="49" charset="-122"/>
                <a:sym typeface="+mn-ea"/>
              </a:rPr>
              <a:t>A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pitchFamily="49" charset="-122"/>
                <a:sym typeface="+mn-ea"/>
              </a:rPr>
              <a:t>类、</a:t>
            </a: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pitchFamily="49" charset="-122"/>
                <a:sym typeface="+mn-ea"/>
              </a:rPr>
              <a:t>2025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pitchFamily="49" charset="-122"/>
                <a:sym typeface="+mn-ea"/>
              </a:rPr>
              <a:t>科创未来</a:t>
            </a: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pitchFamily="49" charset="-122"/>
                <a:sym typeface="+mn-ea"/>
              </a:rPr>
              <a:t>·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pitchFamily="49" charset="-122"/>
                <a:sym typeface="+mn-ea"/>
              </a:rPr>
              <a:t>创新创业大赛国家级银奖、生医工竞赛三等奖等多个科学技术比赛奖项；</a:t>
            </a:r>
            <a:endParaRPr lang="en-US" altLang="zh-CN" sz="1600" b="1" dirty="0">
              <a:latin typeface="微软雅黑" panose="020B0503020204020204" pitchFamily="34" charset="-122"/>
              <a:ea typeface="微软雅黑" panose="020B0503020204020204" pitchFamily="34" charset="-122"/>
              <a:cs typeface="黑体" panose="02010609060101010101" pitchFamily="49" charset="-122"/>
              <a:sym typeface="+mn-ea"/>
            </a:endParaRPr>
          </a:p>
          <a:p>
            <a:pPr marL="285750" indent="-285750" algn="just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altLang="zh-CN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pitchFamily="49" charset="-122"/>
                <a:sym typeface="+mn-ea"/>
              </a:rPr>
              <a:t>1</a:t>
            </a:r>
            <a:r>
              <a:rPr lang="zh-CN" altLang="en-US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pitchFamily="49" charset="-122"/>
                <a:sym typeface="+mn-ea"/>
              </a:rPr>
              <a:t>名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pitchFamily="49" charset="-122"/>
                <a:sym typeface="+mn-ea"/>
              </a:rPr>
              <a:t>研究生党员获得国家奖学金；</a:t>
            </a:r>
            <a:endParaRPr lang="en-US" altLang="zh-CN" sz="1600" b="1" dirty="0">
              <a:latin typeface="微软雅黑" panose="020B0503020204020204" pitchFamily="34" charset="-122"/>
              <a:ea typeface="微软雅黑" panose="020B0503020204020204" pitchFamily="34" charset="-122"/>
              <a:cs typeface="黑体" panose="02010609060101010101" pitchFamily="49" charset="-122"/>
              <a:sym typeface="+mn-ea"/>
            </a:endParaRPr>
          </a:p>
          <a:p>
            <a:pPr marL="285750" indent="-285750" algn="just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altLang="zh-CN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pitchFamily="49" charset="-122"/>
                <a:sym typeface="+mn-ea"/>
              </a:rPr>
              <a:t>8</a:t>
            </a:r>
            <a:r>
              <a:rPr lang="zh-CN" altLang="en-US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pitchFamily="49" charset="-122"/>
                <a:sym typeface="+mn-ea"/>
              </a:rPr>
              <a:t>名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pitchFamily="49" charset="-122"/>
                <a:sym typeface="+mn-ea"/>
              </a:rPr>
              <a:t>研究生党员获得校级特等</a:t>
            </a: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pitchFamily="49" charset="-122"/>
                <a:sym typeface="+mn-ea"/>
              </a:rPr>
              <a:t>/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pitchFamily="49" charset="-122"/>
                <a:sym typeface="+mn-ea"/>
              </a:rPr>
              <a:t>一等学业奖学金；</a:t>
            </a:r>
            <a:endParaRPr lang="en-US" altLang="zh-CN" sz="1600" b="1" dirty="0">
              <a:latin typeface="微软雅黑" panose="020B0503020204020204" pitchFamily="34" charset="-122"/>
              <a:ea typeface="微软雅黑" panose="020B0503020204020204" pitchFamily="34" charset="-122"/>
              <a:cs typeface="黑体" panose="02010609060101010101" pitchFamily="49" charset="-122"/>
              <a:sym typeface="+mn-ea"/>
            </a:endParaRPr>
          </a:p>
          <a:p>
            <a:pPr marL="285750" indent="-285750" algn="just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altLang="zh-CN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pitchFamily="49" charset="-122"/>
                <a:sym typeface="+mn-ea"/>
              </a:rPr>
              <a:t>5</a:t>
            </a:r>
            <a:r>
              <a:rPr lang="zh-CN" altLang="en-US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pitchFamily="49" charset="-122"/>
                <a:sym typeface="+mn-ea"/>
              </a:rPr>
              <a:t>名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pitchFamily="49" charset="-122"/>
                <a:sym typeface="+mn-ea"/>
              </a:rPr>
              <a:t>研究生党员获得社会奖学金及其他专设奖学金。</a:t>
            </a:r>
            <a:endParaRPr lang="en-US" altLang="zh-CN" sz="1600" b="1" dirty="0">
              <a:latin typeface="微软雅黑" panose="020B0503020204020204" pitchFamily="34" charset="-122"/>
              <a:ea typeface="微软雅黑" panose="020B0503020204020204" pitchFamily="34" charset="-122"/>
              <a:cs typeface="黑体" panose="02010609060101010101" pitchFamily="49" charset="-122"/>
              <a:sym typeface="+mn-ea"/>
            </a:endParaRP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6239" y="3454923"/>
            <a:ext cx="3095136" cy="2815271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2496" y="3454923"/>
            <a:ext cx="3882041" cy="2362586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8380163" y="5828625"/>
            <a:ext cx="2566705" cy="365125"/>
          </a:xfrm>
          <a:prstGeom prst="rect">
            <a:avLst/>
          </a:prstGeom>
          <a:solidFill>
            <a:srgbClr val="C00000"/>
          </a:solidFill>
          <a:ln w="38100">
            <a:solidFill>
              <a:schemeClr val="bg1"/>
            </a:solidFill>
          </a:ln>
          <a:effectLst>
            <a:outerShdw blurRad="50800" dist="38100" dir="7020000" sx="106000" sy="106000" algn="tl" rotWithShape="0">
              <a:prstClr val="black">
                <a:alpha val="30000"/>
              </a:prstClr>
            </a:outerShdw>
          </a:effectLst>
        </p:spPr>
        <p:txBody>
          <a:bodyPr anchor="ctr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获奖证书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734" y="3506167"/>
            <a:ext cx="3261974" cy="2311342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837368" y="5828625"/>
            <a:ext cx="2566705" cy="365125"/>
          </a:xfrm>
          <a:prstGeom prst="rect">
            <a:avLst/>
          </a:prstGeom>
          <a:solidFill>
            <a:srgbClr val="C00000"/>
          </a:solidFill>
          <a:ln w="38100">
            <a:solidFill>
              <a:schemeClr val="bg1"/>
            </a:solidFill>
          </a:ln>
          <a:effectLst>
            <a:outerShdw blurRad="50800" dist="38100" dir="7020000" sx="106000" sy="106000" algn="tl" rotWithShape="0">
              <a:prstClr val="black">
                <a:alpha val="30000"/>
              </a:prstClr>
            </a:outerShdw>
          </a:effectLst>
        </p:spPr>
        <p:txBody>
          <a:bodyPr anchor="ctr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发表学术论文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矩形 25"/>
          <p:cNvSpPr/>
          <p:nvPr/>
        </p:nvSpPr>
        <p:spPr>
          <a:xfrm>
            <a:off x="723813" y="945222"/>
            <a:ext cx="10898932" cy="6080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1024741" y="234991"/>
            <a:ext cx="45719" cy="43955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highlight>
                <a:srgbClr val="FFFF00"/>
              </a:highlight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158315" y="162378"/>
            <a:ext cx="71945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支部工作亮点</a:t>
            </a:r>
            <a:r>
              <a:rPr lang="en-US" altLang="zh-CN" sz="3200"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3200"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支部成员创业成果突出</a:t>
            </a:r>
          </a:p>
        </p:txBody>
      </p:sp>
      <p:sp>
        <p:nvSpPr>
          <p:cNvPr id="11" name="灯片编号占位符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4C859-D65B-439D-8277-6CBBBA54B022}" type="slidenum">
              <a:rPr lang="zh-CN" altLang="en-US" smtClean="0"/>
              <a:t>11</a:t>
            </a:fld>
            <a:endParaRPr lang="zh-CN" altLang="en-US" dirty="0"/>
          </a:p>
        </p:txBody>
      </p:sp>
      <p:sp>
        <p:nvSpPr>
          <p:cNvPr id="62" name="文本框 61"/>
          <p:cNvSpPr txBox="1"/>
          <p:nvPr/>
        </p:nvSpPr>
        <p:spPr>
          <a:xfrm>
            <a:off x="1009315" y="1910214"/>
            <a:ext cx="3857089" cy="17515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博士生 王志博</a:t>
            </a:r>
          </a:p>
          <a:p>
            <a:pPr algn="ctr">
              <a:lnSpc>
                <a:spcPct val="150000"/>
              </a:lnSpc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医工学方向</a:t>
            </a:r>
          </a:p>
          <a:p>
            <a:pPr algn="ctr">
              <a:lnSpc>
                <a:spcPct val="150000"/>
              </a:lnSpc>
            </a:pPr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苏州杏林创涂医疗科技公司</a:t>
            </a:r>
          </a:p>
          <a:p>
            <a:pPr algn="ctr">
              <a:lnSpc>
                <a:spcPct val="150000"/>
              </a:lnSpc>
            </a:pPr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创始人</a:t>
            </a:r>
            <a:endParaRPr lang="zh-CN" altLang="en-US" sz="16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9" name="组合 28"/>
          <p:cNvGrpSpPr/>
          <p:nvPr/>
        </p:nvGrpSpPr>
        <p:grpSpPr>
          <a:xfrm>
            <a:off x="1546083" y="3787772"/>
            <a:ext cx="3320321" cy="2234979"/>
            <a:chOff x="8827047" y="1115099"/>
            <a:chExt cx="2153355" cy="1612336"/>
          </a:xfrm>
        </p:grpSpPr>
        <p:pic>
          <p:nvPicPr>
            <p:cNvPr id="63" name="图片 62" descr="图片包含 室内, 天花板, 厨房, 男人&#10;&#10;描述已自动生成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8827047" y="1115099"/>
              <a:ext cx="1056540" cy="792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4" name="图片 63" descr="人在厨房里做饭&#10;&#10;中度可信度描述已自动生成"/>
            <p:cNvPicPr>
              <a:picLocks noChangeAspect="1"/>
            </p:cNvPicPr>
            <p:nvPr/>
          </p:nvPicPr>
          <p:blipFill rotWithShape="1">
            <a:blip r:embed="rId5"/>
            <a:srcRect l="7281"/>
            <a:stretch>
              <a:fillRect/>
            </a:stretch>
          </p:blipFill>
          <p:spPr>
            <a:xfrm>
              <a:off x="9923862" y="1930709"/>
              <a:ext cx="1056540" cy="792000"/>
            </a:xfrm>
            <a:prstGeom prst="rect">
              <a:avLst/>
            </a:prstGeom>
          </p:spPr>
        </p:pic>
        <p:pic>
          <p:nvPicPr>
            <p:cNvPr id="65" name="图片 6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8827047" y="1935435"/>
              <a:ext cx="1056540" cy="792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6" name="图片 6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9923947" y="1115099"/>
              <a:ext cx="1056454" cy="7920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7" name="文本框 66"/>
          <p:cNvSpPr txBox="1"/>
          <p:nvPr>
            <p:custDataLst>
              <p:tags r:id="rId1"/>
            </p:custDataLst>
          </p:nvPr>
        </p:nvSpPr>
        <p:spPr>
          <a:xfrm>
            <a:off x="1158315" y="3787772"/>
            <a:ext cx="371556" cy="2244790"/>
          </a:xfrm>
          <a:prstGeom prst="rect">
            <a:avLst/>
          </a:prstGeom>
          <a:solidFill>
            <a:srgbClr val="C00000"/>
          </a:solidFill>
          <a:ln>
            <a:solidFill>
              <a:srgbClr val="1557AE"/>
            </a:solidFill>
          </a:ln>
        </p:spPr>
        <p:txBody>
          <a:bodyPr wrap="square" rtlCol="0" anchor="t">
            <a:noAutofit/>
          </a:bodyPr>
          <a:lstStyle/>
          <a:p>
            <a:pPr algn="ctr"/>
            <a:r>
              <a:rPr lang="zh-CN" altLang="en-US" sz="1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微创术中智能化导航系统</a:t>
            </a:r>
          </a:p>
        </p:txBody>
      </p:sp>
      <p:cxnSp>
        <p:nvCxnSpPr>
          <p:cNvPr id="68" name="直接连接符 67"/>
          <p:cNvCxnSpPr/>
          <p:nvPr/>
        </p:nvCxnSpPr>
        <p:spPr>
          <a:xfrm>
            <a:off x="5835721" y="1910214"/>
            <a:ext cx="0" cy="4208600"/>
          </a:xfrm>
          <a:prstGeom prst="line">
            <a:avLst/>
          </a:prstGeom>
          <a:ln w="34925">
            <a:solidFill>
              <a:schemeClr val="accent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文本框 68"/>
          <p:cNvSpPr txBox="1"/>
          <p:nvPr/>
        </p:nvSpPr>
        <p:spPr>
          <a:xfrm>
            <a:off x="6805038" y="1889649"/>
            <a:ext cx="3857090" cy="17515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b="1" dirty="0">
                <a:ln>
                  <a:noFill/>
                </a:ln>
                <a:solidFill>
                  <a:srgbClr val="333333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博士生</a:t>
            </a:r>
            <a:r>
              <a:rPr lang="en-US" altLang="zh-CN" sz="2000" b="1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zh-CN" altLang="en-US" sz="2000" b="1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任耀星</a:t>
            </a:r>
            <a:endParaRPr lang="en-US" altLang="zh-CN" sz="2000" b="1" dirty="0">
              <a:ln>
                <a:noFill/>
              </a:ln>
              <a:solidFill>
                <a:srgbClr val="333333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ctr">
              <a:lnSpc>
                <a:spcPct val="150000"/>
              </a:lnSpc>
            </a:pPr>
            <a:r>
              <a:rPr lang="zh-CN" altLang="en-US" b="1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医工学方向</a:t>
            </a:r>
            <a:endParaRPr lang="zh-CN" altLang="zh-CN" b="1" dirty="0">
              <a:ln>
                <a:noFill/>
              </a:ln>
              <a:solidFill>
                <a:srgbClr val="333333"/>
              </a:solidFill>
              <a:effectLst/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  <a:p>
            <a:pPr indent="0" algn="ctr">
              <a:lnSpc>
                <a:spcPct val="150000"/>
              </a:lnSpc>
            </a:pPr>
            <a:r>
              <a:rPr lang="zh-CN" altLang="zh-CN" b="1" dirty="0">
                <a:ln>
                  <a:noFill/>
                </a:ln>
                <a:solidFill>
                  <a:srgbClr val="C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陕西</a:t>
            </a:r>
            <a:r>
              <a:rPr lang="zh-CN" altLang="en-US" b="1" dirty="0">
                <a:ln>
                  <a:noFill/>
                </a:ln>
                <a:solidFill>
                  <a:srgbClr val="C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影智</a:t>
            </a:r>
            <a:r>
              <a:rPr lang="zh-CN" altLang="zh-CN" b="1" dirty="0">
                <a:ln>
                  <a:noFill/>
                </a:ln>
                <a:solidFill>
                  <a:srgbClr val="C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科技有限</a:t>
            </a:r>
            <a:r>
              <a:rPr lang="zh-CN" altLang="en-US" b="1" dirty="0">
                <a:ln>
                  <a:noFill/>
                </a:ln>
                <a:solidFill>
                  <a:srgbClr val="C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责任</a:t>
            </a:r>
            <a:r>
              <a:rPr lang="zh-CN" altLang="zh-CN" b="1" dirty="0">
                <a:ln>
                  <a:noFill/>
                </a:ln>
                <a:solidFill>
                  <a:srgbClr val="C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公司</a:t>
            </a:r>
            <a:r>
              <a:rPr lang="en-US" altLang="zh-CN" b="1" dirty="0">
                <a:ln>
                  <a:noFill/>
                </a:ln>
                <a:solidFill>
                  <a:srgbClr val="C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</a:p>
          <a:p>
            <a:pPr indent="0" algn="ctr">
              <a:lnSpc>
                <a:spcPct val="150000"/>
              </a:lnSpc>
            </a:pPr>
            <a:r>
              <a:rPr lang="zh-CN" altLang="en-US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创始人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814106" y="858005"/>
            <a:ext cx="10898933" cy="662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目前支部党员作为创始人成立</a:t>
            </a:r>
            <a:r>
              <a:rPr lang="en-US" altLang="zh-CN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家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科技型初创公司，市场总估值近</a:t>
            </a:r>
            <a:r>
              <a:rPr lang="en-US" altLang="zh-CN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3000</a:t>
            </a:r>
            <a:r>
              <a:rPr lang="zh-CN" altLang="en-US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万元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7D5E1098-5FAD-0D60-A9B4-E9722B880198}"/>
              </a:ext>
            </a:extLst>
          </p:cNvPr>
          <p:cNvGrpSpPr/>
          <p:nvPr/>
        </p:nvGrpSpPr>
        <p:grpSpPr>
          <a:xfrm>
            <a:off x="6854682" y="3787772"/>
            <a:ext cx="3996279" cy="2228428"/>
            <a:chOff x="6854682" y="3787772"/>
            <a:chExt cx="3996279" cy="1906219"/>
          </a:xfrm>
        </p:grpSpPr>
        <p:pic>
          <p:nvPicPr>
            <p:cNvPr id="20" name="图片 19">
              <a:extLst>
                <a:ext uri="{FF2B5EF4-FFF2-40B4-BE49-F238E27FC236}">
                  <a16:creationId xmlns:a16="http://schemas.microsoft.com/office/drawing/2014/main" id="{62A3FC9F-A52A-4B63-A538-88965888795C}"/>
                </a:ext>
              </a:extLst>
            </p:cNvPr>
            <p:cNvPicPr/>
            <p:nvPr/>
          </p:nvPicPr>
          <p:blipFill>
            <a:blip r:embed="rId8"/>
            <a:stretch>
              <a:fillRect/>
            </a:stretch>
          </p:blipFill>
          <p:spPr>
            <a:xfrm>
              <a:off x="6854682" y="3787772"/>
              <a:ext cx="2196018" cy="1130578"/>
            </a:xfrm>
            <a:prstGeom prst="rect">
              <a:avLst/>
            </a:prstGeom>
          </p:spPr>
        </p:pic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1477E81C-1DDF-4879-BB9D-02CE1807E80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1738" y="3787772"/>
              <a:ext cx="2219223" cy="1906219"/>
            </a:xfrm>
            <a:prstGeom prst="rect">
              <a:avLst/>
            </a:prstGeom>
          </p:spPr>
        </p:pic>
        <p:pic>
          <p:nvPicPr>
            <p:cNvPr id="23" name="图片 22">
              <a:extLst>
                <a:ext uri="{FF2B5EF4-FFF2-40B4-BE49-F238E27FC236}">
                  <a16:creationId xmlns:a16="http://schemas.microsoft.com/office/drawing/2014/main" id="{B8AD9484-C70C-450B-87A6-180ECE3FA9D1}"/>
                </a:ext>
              </a:extLst>
            </p:cNvPr>
            <p:cNvPicPr/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6863573" y="4780212"/>
              <a:ext cx="1768165" cy="913779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4C859-D65B-439D-8277-6CBBBA54B022}" type="slidenum">
              <a:rPr lang="zh-CN" altLang="en-US" smtClean="0"/>
              <a:t>12</a:t>
            </a:fld>
            <a:endParaRPr lang="zh-CN" altLang="en-US" dirty="0"/>
          </a:p>
        </p:txBody>
      </p:sp>
      <p:sp>
        <p:nvSpPr>
          <p:cNvPr id="6" name="文本框 5"/>
          <p:cNvSpPr txBox="1"/>
          <p:nvPr/>
        </p:nvSpPr>
        <p:spPr>
          <a:xfrm>
            <a:off x="1541889" y="512400"/>
            <a:ext cx="8804952" cy="5833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720000" algn="just">
              <a:lnSpc>
                <a:spcPct val="150000"/>
              </a:lnSpc>
            </a:pPr>
            <a:r>
              <a:rPr lang="zh-CN" altLang="en-US" sz="2800" b="1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过去一年，医工博士党支部在党组织建设的道路上稳步前行，虽取得阶段性成效，但仍存在短板与不足。</a:t>
            </a:r>
            <a:endParaRPr lang="en-US" altLang="zh-CN" sz="2800" b="1" kern="100" dirty="0"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indent="720000" algn="just">
              <a:lnSpc>
                <a:spcPct val="150000"/>
              </a:lnSpc>
            </a:pPr>
            <a:r>
              <a:rPr lang="en-US" altLang="zh-CN" sz="2800" b="1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2026</a:t>
            </a:r>
            <a:r>
              <a:rPr lang="zh-CN" altLang="en-US" sz="2800" b="1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年，支部将</a:t>
            </a:r>
            <a:r>
              <a:rPr lang="zh-CN" altLang="en-US" sz="2800" b="1" kern="100" dirty="0">
                <a:solidFill>
                  <a:srgbClr val="C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持续深化党员思想政治引领</a:t>
            </a:r>
            <a:r>
              <a:rPr lang="zh-CN" altLang="en-US" sz="2800" b="1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，紧扣</a:t>
            </a:r>
            <a:r>
              <a:rPr lang="zh-CN" altLang="en-US" sz="2800" b="1" kern="100" dirty="0">
                <a:solidFill>
                  <a:srgbClr val="C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医工交叉特色推动党建与科研攻关</a:t>
            </a:r>
            <a:r>
              <a:rPr lang="zh-CN" altLang="en-US" sz="2800" b="1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，进一步筑牢支部凝聚力与战斗力。同时，严格对标上级党组织部署要求，</a:t>
            </a:r>
            <a:r>
              <a:rPr lang="zh-CN" altLang="en-US" sz="2800" b="1" kern="100" dirty="0">
                <a:solidFill>
                  <a:srgbClr val="C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持续优化工作机制、提质组织生活质量，全力推动支部建设迈上新台阶</a:t>
            </a:r>
            <a:r>
              <a:rPr lang="zh-CN" altLang="en-US" sz="2800" b="1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en-US" altLang="zh-CN" sz="2800" b="1" kern="100" dirty="0"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indent="720090" algn="just">
              <a:lnSpc>
                <a:spcPct val="150000"/>
              </a:lnSpc>
            </a:pPr>
            <a:r>
              <a:rPr lang="zh-CN" altLang="en-US" sz="2800" b="1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坚信，在党组织的坚强领导下，医工博士党支部定能充分发挥政治核心作用，书写马年奋进新答卷！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460417" y="1971917"/>
            <a:ext cx="9805422" cy="1721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8000" b="1" dirty="0">
                <a:solidFill>
                  <a:srgbClr val="C0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感谢各位老师！</a:t>
            </a:r>
            <a:endParaRPr lang="zh-CN" altLang="en-US" sz="4800" b="1" dirty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4C859-D65B-439D-8277-6CBBBA54B022}" type="slidenum">
              <a:rPr lang="zh-CN" altLang="en-US" smtClean="0"/>
              <a:t>13</a:t>
            </a:fld>
            <a:endParaRPr lang="zh-CN" alt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4C859-D65B-439D-8277-6CBBBA54B022}" type="slidenum">
              <a:rPr lang="zh-CN" altLang="en-US" smtClean="0"/>
              <a:t>2</a:t>
            </a:fld>
            <a:endParaRPr lang="zh-CN" altLang="en-US" dirty="0"/>
          </a:p>
        </p:txBody>
      </p:sp>
      <p:sp>
        <p:nvSpPr>
          <p:cNvPr id="3" name="圆角矩形 4"/>
          <p:cNvSpPr/>
          <p:nvPr/>
        </p:nvSpPr>
        <p:spPr>
          <a:xfrm>
            <a:off x="3133355" y="2156349"/>
            <a:ext cx="5925289" cy="923330"/>
          </a:xfrm>
          <a:prstGeom prst="roundRect">
            <a:avLst>
              <a:gd name="adj" fmla="val 16109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600"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一、基本情况</a:t>
            </a:r>
          </a:p>
        </p:txBody>
      </p:sp>
      <p:sp>
        <p:nvSpPr>
          <p:cNvPr id="7" name="矩形 6"/>
          <p:cNvSpPr/>
          <p:nvPr/>
        </p:nvSpPr>
        <p:spPr>
          <a:xfrm>
            <a:off x="5004996" y="677533"/>
            <a:ext cx="218200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6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目  录</a:t>
            </a:r>
          </a:p>
        </p:txBody>
      </p:sp>
      <p:sp>
        <p:nvSpPr>
          <p:cNvPr id="9" name="圆角矩形 4"/>
          <p:cNvSpPr/>
          <p:nvPr/>
        </p:nvSpPr>
        <p:spPr>
          <a:xfrm>
            <a:off x="3133354" y="3429000"/>
            <a:ext cx="5925289" cy="923330"/>
          </a:xfrm>
          <a:prstGeom prst="roundRect">
            <a:avLst>
              <a:gd name="adj" fmla="val 16109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二、基础党建</a:t>
            </a:r>
          </a:p>
        </p:txBody>
      </p:sp>
      <p:sp>
        <p:nvSpPr>
          <p:cNvPr id="6" name="圆角矩形 4"/>
          <p:cNvSpPr/>
          <p:nvPr/>
        </p:nvSpPr>
        <p:spPr>
          <a:xfrm>
            <a:off x="3133354" y="4701651"/>
            <a:ext cx="5925289" cy="923330"/>
          </a:xfrm>
          <a:prstGeom prst="roundRect">
            <a:avLst>
              <a:gd name="adj" fmla="val 16109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三、亮点成果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024741" y="234991"/>
            <a:ext cx="45719" cy="43955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highlight>
                <a:srgbClr val="FFFF00"/>
              </a:highlight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158315" y="162378"/>
            <a:ext cx="74980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3200"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未来技术学院医工学博士党支部基本情况</a:t>
            </a:r>
          </a:p>
        </p:txBody>
      </p:sp>
      <p:sp>
        <p:nvSpPr>
          <p:cNvPr id="11" name="灯片编号占位符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4C859-D65B-439D-8277-6CBBBA54B022}" type="slidenum">
              <a:rPr lang="zh-CN" altLang="en-US" smtClean="0"/>
              <a:t>3</a:t>
            </a:fld>
            <a:endParaRPr lang="zh-CN" altLang="en-US" dirty="0"/>
          </a:p>
        </p:txBody>
      </p:sp>
      <p:sp>
        <p:nvSpPr>
          <p:cNvPr id="24" name="矩形 1"/>
          <p:cNvSpPr>
            <a:spLocks noChangeArrowheads="1"/>
          </p:cNvSpPr>
          <p:nvPr/>
        </p:nvSpPr>
        <p:spPr bwMode="auto">
          <a:xfrm>
            <a:off x="557627" y="991384"/>
            <a:ext cx="11076745" cy="19615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n"/>
            </a:pP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pitchFamily="49" charset="-122"/>
                <a:sym typeface="+mn-ea"/>
              </a:rPr>
              <a:t>未来技术学院医工学博士党支部成立于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pitchFamily="49" charset="-122"/>
                <a:sym typeface="+mn-ea"/>
              </a:rPr>
              <a:t>2024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pitchFamily="49" charset="-122"/>
                <a:sym typeface="+mn-ea"/>
              </a:rPr>
              <a:t>年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pitchFamily="49" charset="-122"/>
                <a:sym typeface="+mn-ea"/>
              </a:rPr>
              <a:t>5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pitchFamily="49" charset="-122"/>
                <a:sym typeface="+mn-ea"/>
              </a:rPr>
              <a:t>月，现有成员</a:t>
            </a:r>
            <a:r>
              <a:rPr lang="en-US" altLang="zh-CN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pitchFamily="49" charset="-122"/>
                <a:sym typeface="+mn-ea"/>
              </a:rPr>
              <a:t>38</a:t>
            </a:r>
            <a:r>
              <a:rPr lang="zh-CN" altLang="en-US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pitchFamily="49" charset="-122"/>
                <a:sym typeface="+mn-ea"/>
              </a:rPr>
              <a:t>名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pitchFamily="49" charset="-122"/>
                <a:sym typeface="+mn-ea"/>
              </a:rPr>
              <a:t>，其中</a:t>
            </a:r>
            <a:r>
              <a:rPr lang="zh-CN" altLang="en-US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pitchFamily="49" charset="-122"/>
                <a:sym typeface="+mn-ea"/>
              </a:rPr>
              <a:t>博士生党员</a:t>
            </a:r>
            <a:r>
              <a:rPr lang="en-US" altLang="zh-CN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pitchFamily="49" charset="-122"/>
                <a:sym typeface="+mn-ea"/>
              </a:rPr>
              <a:t>30</a:t>
            </a:r>
            <a:r>
              <a:rPr lang="zh-CN" altLang="en-US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pitchFamily="49" charset="-122"/>
                <a:sym typeface="+mn-ea"/>
              </a:rPr>
              <a:t>人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pitchFamily="49" charset="-122"/>
                <a:sym typeface="+mn-ea"/>
              </a:rPr>
              <a:t>（正式党员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pitchFamily="49" charset="-122"/>
                <a:sym typeface="+mn-ea"/>
              </a:rPr>
              <a:t>29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pitchFamily="49" charset="-122"/>
                <a:sym typeface="+mn-ea"/>
              </a:rPr>
              <a:t>名，预备党员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pitchFamily="49" charset="-122"/>
                <a:sym typeface="+mn-ea"/>
              </a:rPr>
              <a:t>1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pitchFamily="49" charset="-122"/>
                <a:sym typeface="+mn-ea"/>
              </a:rPr>
              <a:t>名），</a:t>
            </a:r>
            <a:r>
              <a:rPr lang="zh-CN" altLang="en-US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pitchFamily="49" charset="-122"/>
                <a:sym typeface="+mn-ea"/>
              </a:rPr>
              <a:t>博士生发展对象</a:t>
            </a:r>
            <a:r>
              <a:rPr lang="en-US" altLang="zh-CN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pitchFamily="49" charset="-122"/>
                <a:sym typeface="+mn-ea"/>
              </a:rPr>
              <a:t>0</a:t>
            </a:r>
            <a:r>
              <a:rPr lang="zh-CN" altLang="en-US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pitchFamily="49" charset="-122"/>
                <a:sym typeface="+mn-ea"/>
              </a:rPr>
              <a:t>人，入党积极分子</a:t>
            </a:r>
            <a:r>
              <a:rPr lang="en-US" altLang="zh-CN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pitchFamily="49" charset="-122"/>
                <a:sym typeface="+mn-ea"/>
              </a:rPr>
              <a:t>8</a:t>
            </a:r>
            <a:r>
              <a:rPr lang="zh-CN" altLang="en-US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pitchFamily="49" charset="-122"/>
                <a:sym typeface="+mn-ea"/>
              </a:rPr>
              <a:t>人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pitchFamily="49" charset="-122"/>
                <a:sym typeface="+mn-ea"/>
              </a:rPr>
              <a:t>。支部设书记、副书记、组织委员、宣传委员、纪检委员。</a:t>
            </a:r>
            <a:endParaRPr lang="en-US" altLang="zh-CN" sz="2000" b="1" dirty="0">
              <a:latin typeface="微软雅黑" panose="020B0503020204020204" pitchFamily="34" charset="-122"/>
              <a:ea typeface="微软雅黑" panose="020B0503020204020204" pitchFamily="34" charset="-122"/>
              <a:cs typeface="黑体" panose="02010609060101010101" pitchFamily="49" charset="-122"/>
              <a:sym typeface="+mn-ea"/>
            </a:endParaRPr>
          </a:p>
          <a:p>
            <a:pPr marL="285750" indent="-285750" algn="just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n"/>
            </a:pP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党支部按照</a:t>
            </a:r>
            <a:r>
              <a:rPr lang="zh-CN" altLang="en-US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学科方向、研究生类型、校区分布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等开展各项活动。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2166632" y="5801866"/>
            <a:ext cx="2635346" cy="443817"/>
          </a:xfrm>
          <a:prstGeom prst="rect">
            <a:avLst/>
          </a:prstGeom>
          <a:solidFill>
            <a:srgbClr val="C00000"/>
          </a:solidFill>
          <a:ln w="38100">
            <a:solidFill>
              <a:schemeClr val="bg1"/>
            </a:solidFill>
          </a:ln>
          <a:effectLst>
            <a:outerShdw blurRad="50800" dist="38100" dir="7020000" sx="106000" sy="106000" algn="tl" rotWithShape="0">
              <a:prstClr val="black">
                <a:alpha val="30000"/>
              </a:prstClr>
            </a:outerShdw>
          </a:effectLst>
        </p:spPr>
        <p:txBody>
          <a:bodyPr anchor="ctr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支部班子健全合理</a:t>
            </a:r>
          </a:p>
        </p:txBody>
      </p:sp>
      <p:graphicFrame>
        <p:nvGraphicFramePr>
          <p:cNvPr id="38" name="表格 38"/>
          <p:cNvGraphicFramePr>
            <a:graphicFrameLocks noGrp="1"/>
          </p:cNvGraphicFramePr>
          <p:nvPr/>
        </p:nvGraphicFramePr>
        <p:xfrm>
          <a:off x="1689554" y="3144698"/>
          <a:ext cx="3605584" cy="227235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16534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520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altLang="en-US" sz="1800" b="1" dirty="0">
                          <a:solidFill>
                            <a:srgbClr val="C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书记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altLang="en-US" sz="18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王昱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altLang="en-US" sz="1800" b="1" dirty="0">
                          <a:solidFill>
                            <a:srgbClr val="C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副书记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altLang="en-US" sz="18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任耀星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altLang="en-US" sz="1800" b="1" dirty="0">
                          <a:solidFill>
                            <a:srgbClr val="C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组织委员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altLang="en-US" sz="18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王天星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altLang="en-US" sz="1800" b="1" dirty="0">
                          <a:solidFill>
                            <a:srgbClr val="C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宣传委员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altLang="en-US" sz="18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王志博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altLang="en-US" sz="1800" b="1" dirty="0">
                          <a:solidFill>
                            <a:srgbClr val="C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纪检委员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altLang="en-US" sz="18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任耀星（兼任）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2" name="文本框 11"/>
          <p:cNvSpPr txBox="1"/>
          <p:nvPr/>
        </p:nvSpPr>
        <p:spPr>
          <a:xfrm>
            <a:off x="6790328" y="5776933"/>
            <a:ext cx="3489360" cy="443817"/>
          </a:xfrm>
          <a:prstGeom prst="rect">
            <a:avLst/>
          </a:prstGeom>
          <a:solidFill>
            <a:srgbClr val="C00000"/>
          </a:solidFill>
          <a:ln w="38100">
            <a:solidFill>
              <a:schemeClr val="bg1"/>
            </a:solidFill>
          </a:ln>
          <a:effectLst>
            <a:outerShdw blurRad="50800" dist="38100" dir="7020000" sx="106000" sy="106000" algn="tl" rotWithShape="0">
              <a:prstClr val="black">
                <a:alpha val="30000"/>
              </a:prstClr>
            </a:outerShdw>
          </a:effectLst>
        </p:spPr>
        <p:txBody>
          <a:bodyPr anchor="ctr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党支部第一次党员大会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ECE500CB-53B9-4416-81DB-5FA296A53CF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4" t="20477" b="12151"/>
          <a:stretch/>
        </p:blipFill>
        <p:spPr>
          <a:xfrm>
            <a:off x="6322151" y="3273554"/>
            <a:ext cx="4005493" cy="21472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4C859-D65B-439D-8277-6CBBBA54B022}" type="slidenum">
              <a:rPr lang="zh-CN" altLang="en-US" smtClean="0"/>
              <a:t>4</a:t>
            </a:fld>
            <a:endParaRPr lang="zh-CN" altLang="en-US" dirty="0"/>
          </a:p>
        </p:txBody>
      </p:sp>
      <p:sp>
        <p:nvSpPr>
          <p:cNvPr id="3" name="圆角矩形 4"/>
          <p:cNvSpPr/>
          <p:nvPr/>
        </p:nvSpPr>
        <p:spPr>
          <a:xfrm>
            <a:off x="3133355" y="2156349"/>
            <a:ext cx="5925289" cy="923330"/>
          </a:xfrm>
          <a:prstGeom prst="roundRect">
            <a:avLst>
              <a:gd name="adj" fmla="val 16109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一、基本情况</a:t>
            </a:r>
          </a:p>
        </p:txBody>
      </p:sp>
      <p:sp>
        <p:nvSpPr>
          <p:cNvPr id="7" name="矩形 6"/>
          <p:cNvSpPr/>
          <p:nvPr/>
        </p:nvSpPr>
        <p:spPr>
          <a:xfrm>
            <a:off x="5004996" y="677533"/>
            <a:ext cx="218200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6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目  录</a:t>
            </a:r>
          </a:p>
        </p:txBody>
      </p:sp>
      <p:sp>
        <p:nvSpPr>
          <p:cNvPr id="9" name="圆角矩形 4"/>
          <p:cNvSpPr/>
          <p:nvPr/>
        </p:nvSpPr>
        <p:spPr>
          <a:xfrm>
            <a:off x="3133354" y="3429000"/>
            <a:ext cx="5925289" cy="923330"/>
          </a:xfrm>
          <a:prstGeom prst="roundRect">
            <a:avLst>
              <a:gd name="adj" fmla="val 16109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600"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二、基础党建</a:t>
            </a:r>
          </a:p>
        </p:txBody>
      </p:sp>
      <p:sp>
        <p:nvSpPr>
          <p:cNvPr id="6" name="圆角矩形 4"/>
          <p:cNvSpPr/>
          <p:nvPr/>
        </p:nvSpPr>
        <p:spPr>
          <a:xfrm>
            <a:off x="3133354" y="4701651"/>
            <a:ext cx="5925289" cy="923330"/>
          </a:xfrm>
          <a:prstGeom prst="roundRect">
            <a:avLst>
              <a:gd name="adj" fmla="val 16109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三、亮点成果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024741" y="234991"/>
            <a:ext cx="45719" cy="43955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highlight>
                <a:srgbClr val="FFFF00"/>
              </a:highlight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158315" y="162378"/>
            <a:ext cx="84257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教育党员有力</a:t>
            </a:r>
            <a:r>
              <a:rPr lang="en-US" altLang="zh-CN" sz="3200"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3200"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严格组织生活，筑牢思想根基</a:t>
            </a:r>
          </a:p>
        </p:txBody>
      </p:sp>
      <p:sp>
        <p:nvSpPr>
          <p:cNvPr id="11" name="灯片编号占位符 10"/>
          <p:cNvSpPr>
            <a:spLocks noGrp="1"/>
          </p:cNvSpPr>
          <p:nvPr>
            <p:ph type="sldNum" sz="quarter" idx="12"/>
          </p:nvPr>
        </p:nvSpPr>
        <p:spPr>
          <a:xfrm>
            <a:off x="9355317" y="6492875"/>
            <a:ext cx="2743200" cy="365125"/>
          </a:xfrm>
        </p:spPr>
        <p:txBody>
          <a:bodyPr/>
          <a:lstStyle/>
          <a:p>
            <a:fld id="{FA34C859-D65B-439D-8277-6CBBBA54B022}" type="slidenum">
              <a:rPr lang="zh-CN" altLang="en-US" smtClean="0"/>
              <a:t>5</a:t>
            </a:fld>
            <a:endParaRPr lang="zh-CN" altLang="en-US" dirty="0"/>
          </a:p>
        </p:txBody>
      </p:sp>
      <p:sp>
        <p:nvSpPr>
          <p:cNvPr id="50" name="矩形 1"/>
          <p:cNvSpPr>
            <a:spLocks noChangeArrowheads="1"/>
          </p:cNvSpPr>
          <p:nvPr/>
        </p:nvSpPr>
        <p:spPr bwMode="auto">
          <a:xfrm>
            <a:off x="310141" y="847994"/>
            <a:ext cx="11432315" cy="106138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n"/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pitchFamily="49" charset="-122"/>
                <a:sym typeface="+mn-ea"/>
              </a:rPr>
              <a:t>坚持把</a:t>
            </a:r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pitchFamily="49" charset="-122"/>
                <a:sym typeface="+mn-ea"/>
              </a:rPr>
              <a:t>学习贯彻习近平新时代中国特色社会主义思想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pitchFamily="49" charset="-122"/>
                <a:sym typeface="+mn-ea"/>
              </a:rPr>
              <a:t>作为首要政治任务，及时学习党员培训集中大课，重要会议精神，扎实开展主题教育，组织开展党的二十大精神、传承弘扬西迁精神等</a:t>
            </a:r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pitchFamily="49" charset="-122"/>
                <a:sym typeface="+mn-ea"/>
              </a:rPr>
              <a:t>理论学习</a:t>
            </a:r>
            <a:r>
              <a:rPr lang="en-US" altLang="zh-CN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pitchFamily="49" charset="-122"/>
                <a:sym typeface="+mn-ea"/>
              </a:rPr>
              <a:t>8</a:t>
            </a:r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pitchFamily="49" charset="-122"/>
                <a:sym typeface="+mn-ea"/>
              </a:rPr>
              <a:t>次。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pitchFamily="49" charset="-122"/>
                <a:sym typeface="+mn-ea"/>
              </a:rPr>
              <a:t>不断深化党员对党的创新理论的理解和把握，党员们在学习中不断提升政治素养，</a:t>
            </a:r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pitchFamily="49" charset="-122"/>
                <a:sym typeface="+mn-ea"/>
              </a:rPr>
              <a:t>坚定理想信念，筑牢思想根基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pitchFamily="49" charset="-122"/>
                <a:sym typeface="+mn-ea"/>
              </a:rPr>
              <a:t>。</a:t>
            </a:r>
            <a:endParaRPr lang="zh-CN" sz="1600" b="1" dirty="0">
              <a:latin typeface="微软雅黑" panose="020B0503020204020204" pitchFamily="34" charset="-122"/>
              <a:ea typeface="微软雅黑" panose="020B0503020204020204" pitchFamily="34" charset="-122"/>
              <a:cs typeface="黑体" panose="02010609060101010101" pitchFamily="49" charset="-122"/>
              <a:sym typeface="+mn-ea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13CC9187-C0E1-47FE-80E3-6E7FE79899C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336" y="2082827"/>
            <a:ext cx="3683689" cy="2070761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03FB55FB-CE01-4846-B1C5-0C9D4927205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9026" y="2067732"/>
            <a:ext cx="3707618" cy="207076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7F71C696-03CD-41E5-AE3E-5F002B38216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5479" y="2082827"/>
            <a:ext cx="2762095" cy="2070760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C5553948-8421-4BF4-B9A8-3861E3F6982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08"/>
          <a:stretch/>
        </p:blipFill>
        <p:spPr>
          <a:xfrm>
            <a:off x="3944710" y="4225903"/>
            <a:ext cx="2458869" cy="1784103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371F701B-D7B1-4511-8D23-B8E4E26A371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6" t="6534" r="50460" b="37876"/>
          <a:stretch/>
        </p:blipFill>
        <p:spPr>
          <a:xfrm>
            <a:off x="9142890" y="4225903"/>
            <a:ext cx="2673457" cy="1782306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34B90084-DAF5-43FA-9091-2CA254886D4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336" y="4225903"/>
            <a:ext cx="3171739" cy="1784103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CE4C9653-E1BA-4772-B40F-E8B06A97B13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07" t="18511" r="5890" b="5324"/>
          <a:stretch/>
        </p:blipFill>
        <p:spPr>
          <a:xfrm>
            <a:off x="6475214" y="4227699"/>
            <a:ext cx="2596041" cy="1782307"/>
          </a:xfrm>
          <a:prstGeom prst="rect">
            <a:avLst/>
          </a:prstGeom>
        </p:spPr>
      </p:pic>
      <p:sp>
        <p:nvSpPr>
          <p:cNvPr id="25" name="文本框 24">
            <a:extLst>
              <a:ext uri="{FF2B5EF4-FFF2-40B4-BE49-F238E27FC236}">
                <a16:creationId xmlns:a16="http://schemas.microsoft.com/office/drawing/2014/main" id="{ECEA1DF4-62F5-4CDE-960C-7EA6228E652D}"/>
              </a:ext>
            </a:extLst>
          </p:cNvPr>
          <p:cNvSpPr txBox="1"/>
          <p:nvPr/>
        </p:nvSpPr>
        <p:spPr>
          <a:xfrm>
            <a:off x="3507274" y="6097416"/>
            <a:ext cx="4348394" cy="395459"/>
          </a:xfrm>
          <a:prstGeom prst="rect">
            <a:avLst/>
          </a:prstGeom>
          <a:solidFill>
            <a:srgbClr val="C00000"/>
          </a:solidFill>
          <a:ln w="38100">
            <a:solidFill>
              <a:schemeClr val="bg1"/>
            </a:solidFill>
          </a:ln>
          <a:effectLst>
            <a:outerShdw blurRad="50800" dist="38100" dir="7020000" sx="106000" sy="106000" algn="tl" rotWithShape="0">
              <a:prstClr val="black">
                <a:alpha val="30000"/>
              </a:prstClr>
            </a:outerShdw>
          </a:effectLst>
        </p:spPr>
        <p:txBody>
          <a:bodyPr anchor="ctr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支部学习活动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024741" y="234991"/>
            <a:ext cx="45719" cy="43955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highlight>
                <a:srgbClr val="FFFF00"/>
              </a:highlight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158315" y="162378"/>
            <a:ext cx="84257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管理党员有力</a:t>
            </a:r>
            <a:r>
              <a:rPr lang="en-US" altLang="zh-CN" sz="3200"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3200"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规范支部建设，提升队伍素质</a:t>
            </a:r>
          </a:p>
        </p:txBody>
      </p:sp>
      <p:sp>
        <p:nvSpPr>
          <p:cNvPr id="11" name="灯片编号占位符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4C859-D65B-439D-8277-6CBBBA54B022}" type="slidenum">
              <a:rPr lang="zh-CN" altLang="en-US" smtClean="0"/>
              <a:t>6</a:t>
            </a:fld>
            <a:endParaRPr lang="zh-CN" altLang="en-US" dirty="0"/>
          </a:p>
        </p:txBody>
      </p:sp>
      <p:sp>
        <p:nvSpPr>
          <p:cNvPr id="18" name="矩形 10"/>
          <p:cNvSpPr>
            <a:spLocks noChangeArrowheads="1"/>
          </p:cNvSpPr>
          <p:nvPr/>
        </p:nvSpPr>
        <p:spPr bwMode="auto">
          <a:xfrm>
            <a:off x="1084239" y="4105873"/>
            <a:ext cx="4493538" cy="65825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严格落实“三会一课”制度，主题党日活动内容</a:t>
            </a:r>
            <a:endParaRPr lang="en-US" altLang="zh-CN" sz="1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丰富、形式多样，不断增强基层党组织活力</a:t>
            </a:r>
          </a:p>
        </p:txBody>
      </p:sp>
      <p:sp>
        <p:nvSpPr>
          <p:cNvPr id="37" name="矩形 36"/>
          <p:cNvSpPr/>
          <p:nvPr/>
        </p:nvSpPr>
        <p:spPr>
          <a:xfrm>
            <a:off x="933066" y="2614254"/>
            <a:ext cx="4659833" cy="855920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/>
          </a:p>
        </p:txBody>
      </p:sp>
      <p:sp>
        <p:nvSpPr>
          <p:cNvPr id="43" name="矩形 1"/>
          <p:cNvSpPr>
            <a:spLocks noChangeArrowheads="1"/>
          </p:cNvSpPr>
          <p:nvPr/>
        </p:nvSpPr>
        <p:spPr bwMode="auto">
          <a:xfrm>
            <a:off x="417669" y="976017"/>
            <a:ext cx="11356661" cy="79970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ts val="600"/>
              </a:spcBef>
            </a:pP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pitchFamily="49" charset="-122"/>
                <a:sym typeface="+mn-ea"/>
              </a:rPr>
              <a:t>医工博士党支部按时召开支部党员大会，定期召开支委会，确保各项决策和工作安排及时落实到位。严格执行“三会一课”制度，按时召开组织生活会，确保每个党员都能够参与到党组织的活动中来。</a:t>
            </a:r>
            <a:endParaRPr lang="en-US" altLang="zh-CN" sz="2000" b="1" dirty="0">
              <a:latin typeface="微软雅黑" panose="020B0503020204020204" pitchFamily="34" charset="-122"/>
              <a:ea typeface="微软雅黑" panose="020B0503020204020204" pitchFamily="34" charset="-122"/>
              <a:cs typeface="黑体" panose="02010609060101010101" pitchFamily="49" charset="-122"/>
              <a:sym typeface="+mn-ea"/>
            </a:endParaRPr>
          </a:p>
        </p:txBody>
      </p:sp>
      <p:sp>
        <p:nvSpPr>
          <p:cNvPr id="15" name="矩形 10"/>
          <p:cNvSpPr>
            <a:spLocks noChangeArrowheads="1"/>
          </p:cNvSpPr>
          <p:nvPr/>
        </p:nvSpPr>
        <p:spPr bwMode="auto">
          <a:xfrm>
            <a:off x="1040050" y="2724935"/>
            <a:ext cx="4485855" cy="65825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加强党员信息管理，按时缴纳党费，支部共成功转接研究生党组织关系</a:t>
            </a:r>
            <a:r>
              <a:rPr lang="en-US" altLang="zh-CN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名</a:t>
            </a:r>
          </a:p>
        </p:txBody>
      </p:sp>
      <p:sp>
        <p:nvSpPr>
          <p:cNvPr id="17" name="矩形 16"/>
          <p:cNvSpPr/>
          <p:nvPr/>
        </p:nvSpPr>
        <p:spPr>
          <a:xfrm>
            <a:off x="933066" y="4007042"/>
            <a:ext cx="4659833" cy="855920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/>
          </a:p>
        </p:txBody>
      </p:sp>
      <p:sp>
        <p:nvSpPr>
          <p:cNvPr id="24" name="矩形 10"/>
          <p:cNvSpPr>
            <a:spLocks noChangeArrowheads="1"/>
          </p:cNvSpPr>
          <p:nvPr/>
        </p:nvSpPr>
        <p:spPr bwMode="auto">
          <a:xfrm>
            <a:off x="1095460" y="5527512"/>
            <a:ext cx="4482317" cy="65825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一年来，发展研究生入党积极分子</a:t>
            </a:r>
            <a:r>
              <a:rPr lang="en-US" altLang="zh-CN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r>
              <a:rPr lang="zh-CN" altLang="en-US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、发展对象</a:t>
            </a:r>
            <a:r>
              <a:rPr lang="en-US" altLang="zh-CN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</a:t>
            </a:r>
            <a:r>
              <a:rPr lang="zh-CN" altLang="en-US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、预备党员</a:t>
            </a:r>
            <a:r>
              <a:rPr lang="en-US" altLang="zh-CN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名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、按期转正</a:t>
            </a:r>
            <a:r>
              <a:rPr lang="en-US" altLang="zh-CN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</a:t>
            </a:r>
          </a:p>
        </p:txBody>
      </p:sp>
      <p:sp>
        <p:nvSpPr>
          <p:cNvPr id="26" name="矩形 25"/>
          <p:cNvSpPr/>
          <p:nvPr/>
        </p:nvSpPr>
        <p:spPr>
          <a:xfrm>
            <a:off x="933066" y="5427571"/>
            <a:ext cx="4659833" cy="855920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/>
          </a:p>
        </p:txBody>
      </p:sp>
      <p:sp>
        <p:nvSpPr>
          <p:cNvPr id="2" name="矩形 1"/>
          <p:cNvSpPr/>
          <p:nvPr/>
        </p:nvSpPr>
        <p:spPr>
          <a:xfrm>
            <a:off x="933066" y="2116829"/>
            <a:ext cx="3591320" cy="482661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2000" b="1" dirty="0">
                <a:solidFill>
                  <a:schemeClr val="bg1"/>
                </a:solidFill>
                <a:ea typeface="微软雅黑" panose="020B0503020204020204" pitchFamily="34" charset="-122"/>
              </a:rPr>
              <a:t>基础党务工作开展规范有序</a:t>
            </a:r>
          </a:p>
        </p:txBody>
      </p:sp>
      <p:sp>
        <p:nvSpPr>
          <p:cNvPr id="27" name="矩形 26"/>
          <p:cNvSpPr/>
          <p:nvPr/>
        </p:nvSpPr>
        <p:spPr>
          <a:xfrm>
            <a:off x="933066" y="3552122"/>
            <a:ext cx="3591320" cy="482661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2000" b="1" dirty="0">
                <a:solidFill>
                  <a:schemeClr val="bg1"/>
                </a:solidFill>
                <a:ea typeface="微软雅黑" panose="020B0503020204020204" pitchFamily="34" charset="-122"/>
              </a:rPr>
              <a:t>组织生活有序开展</a:t>
            </a:r>
          </a:p>
        </p:txBody>
      </p:sp>
      <p:sp>
        <p:nvSpPr>
          <p:cNvPr id="28" name="矩形 27"/>
          <p:cNvSpPr/>
          <p:nvPr/>
        </p:nvSpPr>
        <p:spPr>
          <a:xfrm>
            <a:off x="933066" y="4960908"/>
            <a:ext cx="3591320" cy="482661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zh-CN" altLang="en-US" sz="2000" b="1" dirty="0">
                <a:solidFill>
                  <a:schemeClr val="bg1"/>
                </a:solidFill>
                <a:ea typeface="微软雅黑" panose="020B0503020204020204" pitchFamily="34" charset="-122"/>
              </a:rPr>
              <a:t>严格落实发展党员要求</a:t>
            </a:r>
          </a:p>
        </p:txBody>
      </p:sp>
      <p:pic>
        <p:nvPicPr>
          <p:cNvPr id="21" name="图片 20">
            <a:extLst>
              <a:ext uri="{FF2B5EF4-FFF2-40B4-BE49-F238E27FC236}">
                <a16:creationId xmlns:a16="http://schemas.microsoft.com/office/drawing/2014/main" id="{40B3F3BF-AD6B-462D-A91F-82233169D8A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8778" y="2101293"/>
            <a:ext cx="2762097" cy="20707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A269BB9A-AC3F-4140-92FC-51A5B05F067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0540" y="4299951"/>
            <a:ext cx="3496585" cy="19673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55780191-1948-4C6A-BAE0-3E45DEEA284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9971" y="2099486"/>
            <a:ext cx="2762097" cy="20715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024741" y="234991"/>
            <a:ext cx="45719" cy="43955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highlight>
                <a:srgbClr val="FFFF00"/>
              </a:highlight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158315" y="162378"/>
            <a:ext cx="78614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凝聚服务合力</a:t>
            </a:r>
            <a:r>
              <a:rPr lang="en-US" altLang="zh-CN" sz="2800"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2800"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志愿实践显担当 就业规划启新程</a:t>
            </a:r>
            <a:endParaRPr lang="zh-CN" altLang="en-US" sz="3200" b="1" dirty="0">
              <a:solidFill>
                <a:srgbClr val="FFFF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灯片编号占位符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4C859-D65B-439D-8277-6CBBBA54B022}" type="slidenum">
              <a:rPr lang="zh-CN" altLang="en-US" smtClean="0"/>
              <a:t>7</a:t>
            </a:fld>
            <a:endParaRPr lang="zh-CN" altLang="en-US" dirty="0"/>
          </a:p>
        </p:txBody>
      </p:sp>
      <p:sp>
        <p:nvSpPr>
          <p:cNvPr id="17" name="矩形 1"/>
          <p:cNvSpPr>
            <a:spLocks noChangeArrowheads="1"/>
          </p:cNvSpPr>
          <p:nvPr/>
        </p:nvSpPr>
        <p:spPr bwMode="auto">
          <a:xfrm>
            <a:off x="417719" y="875025"/>
            <a:ext cx="11356562" cy="174772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  <a:spcBef>
                <a:spcPts val="600"/>
              </a:spcBef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pitchFamily="49" charset="-122"/>
                <a:sym typeface="+mn-ea"/>
              </a:rPr>
              <a:t>支部党员积极投身社会实践与服务，</a:t>
            </a:r>
            <a:r>
              <a:rPr lang="en-US" altLang="zh-CN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pitchFamily="49" charset="-122"/>
                <a:sym typeface="+mn-ea"/>
              </a:rPr>
              <a:t>4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pitchFamily="49" charset="-122"/>
                <a:sym typeface="+mn-ea"/>
              </a:rPr>
              <a:t> 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pitchFamily="49" charset="-122"/>
                <a:sym typeface="+mn-ea"/>
              </a:rPr>
              <a:t>名同学分别参与</a:t>
            </a:r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pitchFamily="49" charset="-122"/>
                <a:sym typeface="+mn-ea"/>
              </a:rPr>
              <a:t>陕西省第八届研究生创新成果展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pitchFamily="49" charset="-122"/>
                <a:sym typeface="+mn-ea"/>
              </a:rPr>
              <a:t>、</a:t>
            </a:r>
            <a:r>
              <a:rPr lang="en-US" altLang="zh-CN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pitchFamily="49" charset="-122"/>
                <a:sym typeface="+mn-ea"/>
              </a:rPr>
              <a:t>2025 </a:t>
            </a:r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pitchFamily="49" charset="-122"/>
                <a:sym typeface="+mn-ea"/>
              </a:rPr>
              <a:t>创新港研究生迎新及本科校院级志愿活动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pitchFamily="49" charset="-122"/>
                <a:sym typeface="+mn-ea"/>
              </a:rPr>
              <a:t>，以实际行动践行初心使命。</a:t>
            </a: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  <a:cs typeface="黑体" panose="02010609060101010101" pitchFamily="49" charset="-122"/>
              <a:sym typeface="+mn-ea"/>
            </a:endParaRPr>
          </a:p>
          <a:p>
            <a:pPr algn="just">
              <a:lnSpc>
                <a:spcPct val="200000"/>
              </a:lnSpc>
              <a:spcBef>
                <a:spcPts val="600"/>
              </a:spcBef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pitchFamily="49" charset="-122"/>
                <a:sym typeface="+mn-ea"/>
              </a:rPr>
              <a:t>毕业年级共有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pitchFamily="49" charset="-122"/>
                <a:sym typeface="+mn-ea"/>
              </a:rPr>
              <a:t>7 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pitchFamily="49" charset="-122"/>
                <a:sym typeface="+mn-ea"/>
              </a:rPr>
              <a:t>名同学，其中</a:t>
            </a:r>
            <a:r>
              <a:rPr lang="en-US" altLang="zh-CN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pitchFamily="49" charset="-122"/>
                <a:sym typeface="+mn-ea"/>
              </a:rPr>
              <a:t>2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pitchFamily="49" charset="-122"/>
                <a:sym typeface="+mn-ea"/>
              </a:rPr>
              <a:t> 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pitchFamily="49" charset="-122"/>
                <a:sym typeface="+mn-ea"/>
              </a:rPr>
              <a:t>名同学明确</a:t>
            </a:r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pitchFamily="49" charset="-122"/>
                <a:sym typeface="+mn-ea"/>
              </a:rPr>
              <a:t>赴国家重点行业和基层就业方向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pitchFamily="49" charset="-122"/>
                <a:sym typeface="+mn-ea"/>
              </a:rPr>
              <a:t>，践行西迁精神，服务国家战略需求。</a:t>
            </a:r>
            <a:endParaRPr lang="zh-CN" b="1" dirty="0">
              <a:latin typeface="微软雅黑" panose="020B0503020204020204" pitchFamily="34" charset="-122"/>
              <a:ea typeface="微软雅黑" panose="020B0503020204020204" pitchFamily="34" charset="-122"/>
              <a:cs typeface="黑体" panose="02010609060101010101" pitchFamily="49" charset="-122"/>
              <a:sym typeface="+mn-ea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6E679DF-4960-CD5A-2B4F-32522A03AA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2712" y="3282327"/>
            <a:ext cx="4251053" cy="2453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图片">
            <a:extLst>
              <a:ext uri="{FF2B5EF4-FFF2-40B4-BE49-F238E27FC236}">
                <a16:creationId xmlns:a16="http://schemas.microsoft.com/office/drawing/2014/main" id="{D1843FA7-E9E1-D225-1B5D-375E3C3F49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4878" y="3282327"/>
            <a:ext cx="3672468" cy="244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024741" y="234991"/>
            <a:ext cx="45719" cy="43955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highlight>
                <a:srgbClr val="FFFF00"/>
              </a:highlight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158315" y="162378"/>
            <a:ext cx="84257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宣传师生有力</a:t>
            </a:r>
            <a:r>
              <a:rPr lang="en-US" altLang="zh-CN" sz="3200"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3200"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传递师生力量，展现教育风采</a:t>
            </a:r>
          </a:p>
        </p:txBody>
      </p:sp>
      <p:sp>
        <p:nvSpPr>
          <p:cNvPr id="11" name="灯片编号占位符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4C859-D65B-439D-8277-6CBBBA54B022}" type="slidenum">
              <a:rPr lang="zh-CN" altLang="en-US" smtClean="0"/>
              <a:t>8</a:t>
            </a:fld>
            <a:endParaRPr lang="zh-CN" altLang="en-US" dirty="0"/>
          </a:p>
        </p:txBody>
      </p:sp>
      <p:sp>
        <p:nvSpPr>
          <p:cNvPr id="6" name="矩形 1"/>
          <p:cNvSpPr>
            <a:spLocks noChangeArrowheads="1"/>
          </p:cNvSpPr>
          <p:nvPr/>
        </p:nvSpPr>
        <p:spPr bwMode="auto">
          <a:xfrm>
            <a:off x="897430" y="958237"/>
            <a:ext cx="10288571" cy="72898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pitchFamily="49" charset="-122"/>
                <a:sym typeface="+mn-ea"/>
              </a:rPr>
              <a:t>深入挖掘支部党员的先进典型，进行广泛宣传，支部党员被校外媒体平台</a:t>
            </a:r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pitchFamily="49" charset="-122"/>
                <a:sym typeface="+mn-ea"/>
              </a:rPr>
              <a:t>报道</a:t>
            </a:r>
            <a:r>
              <a:rPr lang="en-US" altLang="zh-CN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pitchFamily="49" charset="-122"/>
                <a:sym typeface="+mn-ea"/>
              </a:rPr>
              <a:t>3</a:t>
            </a:r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pitchFamily="49" charset="-122"/>
                <a:sym typeface="+mn-ea"/>
              </a:rPr>
              <a:t>次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pitchFamily="49" charset="-122"/>
                <a:sym typeface="+mn-ea"/>
              </a:rPr>
              <a:t>，参与项目被报道</a:t>
            </a:r>
            <a:r>
              <a:rPr lang="en-US" altLang="zh-CN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pitchFamily="49" charset="-122"/>
                <a:sym typeface="+mn-ea"/>
              </a:rPr>
              <a:t>2</a:t>
            </a:r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pitchFamily="49" charset="-122"/>
                <a:sym typeface="+mn-ea"/>
              </a:rPr>
              <a:t>次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pitchFamily="49" charset="-122"/>
                <a:sym typeface="+mn-ea"/>
              </a:rPr>
              <a:t>。</a:t>
            </a: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  <a:cs typeface="黑体" panose="02010609060101010101" pitchFamily="49" charset="-122"/>
              <a:sym typeface="+mn-ea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4057306" y="5973855"/>
            <a:ext cx="3614635" cy="362078"/>
          </a:xfrm>
          <a:prstGeom prst="rect">
            <a:avLst/>
          </a:prstGeom>
          <a:solidFill>
            <a:srgbClr val="C00000"/>
          </a:solidFill>
          <a:ln w="38100">
            <a:solidFill>
              <a:schemeClr val="bg1"/>
            </a:solidFill>
          </a:ln>
          <a:effectLst>
            <a:outerShdw blurRad="50800" dist="38100" dir="7020000" sx="106000" sy="106000" algn="tl" rotWithShape="0">
              <a:prstClr val="black">
                <a:alpha val="30000"/>
              </a:prstClr>
            </a:outerShdw>
          </a:effectLst>
        </p:spPr>
        <p:txBody>
          <a:bodyPr anchor="ctr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支部相关新闻网报道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AC047A45-C8F8-8AFA-70B0-182CEA73E3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8315" y="1898304"/>
            <a:ext cx="2558276" cy="3958088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703A3F73-63B1-AAD8-7D06-8E0AEE59AD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4534" y="1898303"/>
            <a:ext cx="2900181" cy="3944691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9C5CAFBD-0707-5640-65DD-7749A57112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01718" y="1898303"/>
            <a:ext cx="3747010" cy="123982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ED495FAE-EE2E-DD29-AA67-648DBE98D5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01717" y="3140681"/>
            <a:ext cx="3747009" cy="2702313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4C859-D65B-439D-8277-6CBBBA54B022}" type="slidenum">
              <a:rPr lang="zh-CN" altLang="en-US" smtClean="0"/>
              <a:t>9</a:t>
            </a:fld>
            <a:endParaRPr lang="zh-CN" altLang="en-US" dirty="0"/>
          </a:p>
        </p:txBody>
      </p:sp>
      <p:sp>
        <p:nvSpPr>
          <p:cNvPr id="3" name="圆角矩形 4"/>
          <p:cNvSpPr/>
          <p:nvPr/>
        </p:nvSpPr>
        <p:spPr>
          <a:xfrm>
            <a:off x="3133355" y="2156349"/>
            <a:ext cx="5925289" cy="923330"/>
          </a:xfrm>
          <a:prstGeom prst="roundRect">
            <a:avLst>
              <a:gd name="adj" fmla="val 16109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一、基本情况</a:t>
            </a:r>
          </a:p>
        </p:txBody>
      </p:sp>
      <p:sp>
        <p:nvSpPr>
          <p:cNvPr id="7" name="矩形 6"/>
          <p:cNvSpPr/>
          <p:nvPr/>
        </p:nvSpPr>
        <p:spPr>
          <a:xfrm>
            <a:off x="5004996" y="677533"/>
            <a:ext cx="218200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6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目  录</a:t>
            </a:r>
          </a:p>
        </p:txBody>
      </p:sp>
      <p:sp>
        <p:nvSpPr>
          <p:cNvPr id="9" name="圆角矩形 4"/>
          <p:cNvSpPr/>
          <p:nvPr/>
        </p:nvSpPr>
        <p:spPr>
          <a:xfrm>
            <a:off x="3133354" y="3429000"/>
            <a:ext cx="5925289" cy="923330"/>
          </a:xfrm>
          <a:prstGeom prst="roundRect">
            <a:avLst>
              <a:gd name="adj" fmla="val 16109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二、基础党建</a:t>
            </a:r>
          </a:p>
        </p:txBody>
      </p:sp>
      <p:sp>
        <p:nvSpPr>
          <p:cNvPr id="6" name="圆角矩形 4"/>
          <p:cNvSpPr/>
          <p:nvPr/>
        </p:nvSpPr>
        <p:spPr>
          <a:xfrm>
            <a:off x="3133354" y="4701651"/>
            <a:ext cx="5925289" cy="923330"/>
          </a:xfrm>
          <a:prstGeom prst="roundRect">
            <a:avLst>
              <a:gd name="adj" fmla="val 16109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600"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三、亮点成果</a:t>
            </a: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c823b5fb-f618-4e8e-bb39-3ceb7af41f5a"/>
  <p:tag name="COMMONDATA" val="eyJoZGlkIjoiYzdmN2FjNzE1YTYwYmYyMjBiMTAzMTI5MmI2NjM1Y2U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KSO_WM_DIAGRAM_VIRTUALLY_FRAME" val="{&quot;height&quot;:352.6,&quot;left&quot;:-46.65,&quot;top&quot;:167.7,&quot;width&quot;:1009.05}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329</TotalTime>
  <Words>901</Words>
  <Application>Microsoft Office PowerPoint</Application>
  <PresentationFormat>宽屏</PresentationFormat>
  <Paragraphs>91</Paragraphs>
  <Slides>13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3" baseType="lpstr">
      <vt:lpstr>等线</vt:lpstr>
      <vt:lpstr>等线 Light</vt:lpstr>
      <vt:lpstr>方正粗黑宋简体</vt:lpstr>
      <vt:lpstr>黑体</vt:lpstr>
      <vt:lpstr>思源黑体 CN Medium</vt:lpstr>
      <vt:lpstr>Arial</vt:lpstr>
      <vt:lpstr>Times New Roman</vt:lpstr>
      <vt:lpstr>Wingdings</vt:lpstr>
      <vt:lpstr>微软雅黑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xjtu liux</dc:creator>
  <cp:lastModifiedBy>YX Ren</cp:lastModifiedBy>
  <cp:revision>236</cp:revision>
  <dcterms:created xsi:type="dcterms:W3CDTF">2022-06-10T07:56:00Z</dcterms:created>
  <dcterms:modified xsi:type="dcterms:W3CDTF">2026-03-17T11:24:35Z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5C9D77AA89F440ABA97F03DAC602596E_12</vt:lpwstr>
  </property>
  <property fmtid="{D5CDD505-2E9C-101B-9397-08002B2CF9AE}" pid="3" name="KSOProductBuildVer">
    <vt:lpwstr>2052-12.1.0.18608</vt:lpwstr>
  </property>
</Properties>
</file>