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8.svg" ContentType="image/svg+xml"/>
  <Override PartName="/ppt/media/image40.svg" ContentType="image/svg+xml"/>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3"/>
    <p:sldId id="289" r:id="rId4"/>
    <p:sldId id="257" r:id="rId5"/>
    <p:sldId id="302" r:id="rId7"/>
    <p:sldId id="290" r:id="rId8"/>
    <p:sldId id="291" r:id="rId9"/>
    <p:sldId id="292" r:id="rId10"/>
    <p:sldId id="293" r:id="rId11"/>
    <p:sldId id="294" r:id="rId12"/>
    <p:sldId id="295" r:id="rId13"/>
    <p:sldId id="296" r:id="rId14"/>
    <p:sldId id="303" r:id="rId15"/>
    <p:sldId id="305" r:id="rId16"/>
    <p:sldId id="306" r:id="rId17"/>
    <p:sldId id="301" r:id="rId18"/>
    <p:sldId id="300" r:id="rId19"/>
    <p:sldId id="304" r:id="rId20"/>
    <p:sldId id="298" r:id="rId21"/>
    <p:sldId id="285" r:id="rId22"/>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w ztzt" initials="w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7.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A23DA-1505-4409-A21D-AEB7216104F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0CA46-A97E-4F78-B046-84C647D5EC9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00CA46-A97E-4F78-B046-84C647D5EC9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00CA46-A97E-4F78-B046-84C647D5EC9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00CA46-A97E-4F78-B046-84C647D5EC9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2822"/>
            <a:ext cx="12192000" cy="6852355"/>
          </a:xfrm>
          <a:prstGeom prst="rect">
            <a:avLst/>
          </a:prstGeom>
        </p:spPr>
      </p:pic>
      <p:sp>
        <p:nvSpPr>
          <p:cNvPr id="8" name="矩形 7"/>
          <p:cNvSpPr/>
          <p:nvPr userDrawn="1"/>
        </p:nvSpPr>
        <p:spPr>
          <a:xfrm>
            <a:off x="-12700" y="2822"/>
            <a:ext cx="12204700" cy="6866547"/>
          </a:xfrm>
          <a:prstGeom prst="rect">
            <a:avLst/>
          </a:prstGeom>
          <a:gradFill flip="none" rotWithShape="1">
            <a:gsLst>
              <a:gs pos="0">
                <a:schemeClr val="accent3">
                  <a:lumMod val="5000"/>
                  <a:lumOff val="95000"/>
                  <a:alpha val="92000"/>
                </a:schemeClr>
              </a:gs>
              <a:gs pos="74000">
                <a:schemeClr val="accent3">
                  <a:lumMod val="45000"/>
                  <a:lumOff val="55000"/>
                  <a:alpha val="86000"/>
                </a:schemeClr>
              </a:gs>
              <a:gs pos="83000">
                <a:schemeClr val="accent3">
                  <a:lumMod val="45000"/>
                  <a:lumOff val="55000"/>
                  <a:alpha val="80000"/>
                </a:schemeClr>
              </a:gs>
              <a:gs pos="100000">
                <a:schemeClr val="accent3">
                  <a:lumMod val="30000"/>
                  <a:lumOff val="70000"/>
                  <a:alpha val="74000"/>
                </a:schemeClr>
              </a:gs>
            </a:gsLst>
            <a:lin ang="5400000" scaled="1"/>
            <a:tileRect/>
          </a:gradFill>
        </p:spPr>
        <p:txBody>
          <a:bodyPr vert="horz" wrap="square" rtlCol="0" anchor="ctr">
            <a:noAutofit/>
            <a:scene3d>
              <a:camera prst="orthographicFront"/>
              <a:lightRig rig="threePt" dir="t"/>
            </a:scene3d>
            <a:sp3d contourW="12700"/>
          </a:bodyPr>
          <a:lstStyle/>
          <a:p>
            <a:pPr algn="ctr"/>
            <a:endParaRPr lang="zh-CN" altLang="en-US" sz="2000" spc="300">
              <a:solidFill>
                <a:srgbClr val="A01111"/>
              </a:solidFill>
              <a:latin typeface="思源黑体 CN Medium" panose="020B0600000000000000" pitchFamily="34" charset="-122"/>
              <a:ea typeface="思源黑体 CN Medium" panose="020B0600000000000000" pitchFamily="34" charset="-122"/>
            </a:endParaRPr>
          </a:p>
        </p:txBody>
      </p:sp>
      <p:pic>
        <p:nvPicPr>
          <p:cNvPr id="10" name="图片 9"/>
          <p:cNvPicPr>
            <a:picLocks noChangeAspect="1"/>
          </p:cNvPicPr>
          <p:nvPr userDrawn="1"/>
        </p:nvPicPr>
        <p:blipFill rotWithShape="1">
          <a:blip r:embed="rId3"/>
          <a:srcRect l="42649" b="26243"/>
          <a:stretch>
            <a:fillRect/>
          </a:stretch>
        </p:blipFill>
        <p:spPr>
          <a:xfrm flipH="1">
            <a:off x="8380878" y="-11370"/>
            <a:ext cx="3803820" cy="2361031"/>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 y="1"/>
            <a:ext cx="4206358" cy="1483404"/>
          </a:xfrm>
          <a:prstGeom prst="rect">
            <a:avLst/>
          </a:prstGeom>
        </p:spPr>
      </p:pic>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04" y="5580668"/>
            <a:ext cx="12192000" cy="1276697"/>
          </a:xfrm>
          <a:prstGeom prst="rect">
            <a:avLst/>
          </a:prstGeom>
        </p:spPr>
      </p:pic>
      <p:pic>
        <p:nvPicPr>
          <p:cNvPr id="12" name="图片 11"/>
          <p:cNvPicPr>
            <a:picLocks noChangeAspect="1"/>
          </p:cNvPicPr>
          <p:nvPr userDrawn="1"/>
        </p:nvPicPr>
        <p:blipFill rotWithShape="1">
          <a:blip r:embed="rId6">
            <a:extLst>
              <a:ext uri="{28A0092B-C50C-407E-A947-70E740481C1C}">
                <a14:useLocalDpi xmlns:a14="http://schemas.microsoft.com/office/drawing/2010/main" val="0"/>
              </a:ext>
            </a:extLst>
          </a:blip>
          <a:srcRect l="42151" r="41719" b="78410"/>
          <a:stretch>
            <a:fillRect/>
          </a:stretch>
        </p:blipFill>
        <p:spPr>
          <a:xfrm>
            <a:off x="9692612" y="5186773"/>
            <a:ext cx="2515576" cy="1682596"/>
          </a:xfrm>
          <a:prstGeom prst="rect">
            <a:avLst/>
          </a:prstGeom>
        </p:spPr>
      </p:pic>
      <p:pic>
        <p:nvPicPr>
          <p:cNvPr id="16" name="图片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59" y="4235420"/>
            <a:ext cx="1571467" cy="2510444"/>
          </a:xfrm>
          <a:prstGeom prst="rect">
            <a:avLst/>
          </a:prstGeom>
        </p:spPr>
      </p:pic>
      <p:pic>
        <p:nvPicPr>
          <p:cNvPr id="17" name="图片 16"/>
          <p:cNvPicPr>
            <a:picLocks noChangeAspect="1"/>
          </p:cNvPicPr>
          <p:nvPr userDrawn="1"/>
        </p:nvPicPr>
        <p:blipFill rotWithShape="1">
          <a:blip r:embed="rId5">
            <a:extLst>
              <a:ext uri="{28A0092B-C50C-407E-A947-70E740481C1C}">
                <a14:useLocalDpi xmlns:a14="http://schemas.microsoft.com/office/drawing/2010/main" val="0"/>
              </a:ext>
            </a:extLst>
          </a:blip>
          <a:srcRect l="2127" r="83450" b="9524"/>
          <a:stretch>
            <a:fillRect/>
          </a:stretch>
        </p:blipFill>
        <p:spPr>
          <a:xfrm rot="21260263">
            <a:off x="11120" y="5634195"/>
            <a:ext cx="1614636" cy="1060632"/>
          </a:xfrm>
          <a:prstGeom prst="rect">
            <a:avLst/>
          </a:prstGeom>
        </p:spPr>
      </p:pic>
      <p:sp>
        <p:nvSpPr>
          <p:cNvPr id="14" name="灯片编号占位符 4"/>
          <p:cNvSpPr>
            <a:spLocks noGrp="1"/>
          </p:cNvSpPr>
          <p:nvPr>
            <p:ph type="sldNum" sz="quarter" idx="12"/>
          </p:nvPr>
        </p:nvSpPr>
        <p:spPr>
          <a:xfrm>
            <a:off x="9355317" y="6406769"/>
            <a:ext cx="2743200" cy="365125"/>
          </a:xfrm>
        </p:spPr>
        <p:txBody>
          <a:bodyPr/>
          <a:lstStyle>
            <a:lvl1pPr>
              <a:defRPr b="1">
                <a:solidFill>
                  <a:schemeClr val="bg1"/>
                </a:solidFill>
                <a:latin typeface="Times New Roman" panose="02020603050405020304" pitchFamily="18" charset="0"/>
                <a:cs typeface="Times New Roman" panose="02020603050405020304" pitchFamily="18" charset="0"/>
              </a:defRPr>
            </a:lvl1pPr>
          </a:lstStyle>
          <a:p>
            <a:fld id="{FA34C859-D65B-439D-8277-6CBBBA54B022}"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2822"/>
            <a:ext cx="12192000" cy="6852355"/>
          </a:xfrm>
          <a:prstGeom prst="rect">
            <a:avLst/>
          </a:prstGeom>
        </p:spPr>
      </p:pic>
      <p:sp>
        <p:nvSpPr>
          <p:cNvPr id="8" name="矩形 7"/>
          <p:cNvSpPr/>
          <p:nvPr userDrawn="1"/>
        </p:nvSpPr>
        <p:spPr>
          <a:xfrm>
            <a:off x="-12700" y="2822"/>
            <a:ext cx="12204700" cy="6866547"/>
          </a:xfrm>
          <a:prstGeom prst="rect">
            <a:avLst/>
          </a:prstGeom>
          <a:gradFill flip="none" rotWithShape="1">
            <a:gsLst>
              <a:gs pos="0">
                <a:schemeClr val="accent3">
                  <a:lumMod val="5000"/>
                  <a:lumOff val="95000"/>
                  <a:alpha val="92000"/>
                </a:schemeClr>
              </a:gs>
              <a:gs pos="74000">
                <a:schemeClr val="accent3">
                  <a:lumMod val="45000"/>
                  <a:lumOff val="55000"/>
                  <a:alpha val="86000"/>
                </a:schemeClr>
              </a:gs>
              <a:gs pos="83000">
                <a:schemeClr val="accent3">
                  <a:lumMod val="45000"/>
                  <a:lumOff val="55000"/>
                  <a:alpha val="80000"/>
                </a:schemeClr>
              </a:gs>
              <a:gs pos="100000">
                <a:schemeClr val="accent3">
                  <a:lumMod val="30000"/>
                  <a:lumOff val="70000"/>
                  <a:alpha val="74000"/>
                </a:schemeClr>
              </a:gs>
            </a:gsLst>
            <a:lin ang="5400000" scaled="1"/>
            <a:tileRect/>
          </a:gradFill>
        </p:spPr>
        <p:txBody>
          <a:bodyPr vert="horz" wrap="square" rtlCol="0" anchor="ctr">
            <a:noAutofit/>
            <a:scene3d>
              <a:camera prst="orthographicFront"/>
              <a:lightRig rig="threePt" dir="t"/>
            </a:scene3d>
            <a:sp3d contourW="12700"/>
          </a:bodyPr>
          <a:lstStyle/>
          <a:p>
            <a:pPr algn="ctr"/>
            <a:endParaRPr lang="zh-CN" altLang="en-US" sz="2000" spc="300">
              <a:solidFill>
                <a:srgbClr val="A01111"/>
              </a:solidFill>
              <a:latin typeface="思源黑体 CN Medium" panose="020B0600000000000000" pitchFamily="34" charset="-122"/>
              <a:ea typeface="思源黑体 CN Medium" panose="020B0600000000000000" pitchFamily="34" charset="-122"/>
            </a:endParaRPr>
          </a:p>
        </p:txBody>
      </p:sp>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0" y="1"/>
            <a:ext cx="4206358" cy="1483404"/>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04" y="6099778"/>
            <a:ext cx="12206604" cy="757587"/>
          </a:xfrm>
          <a:prstGeom prst="rect">
            <a:avLst/>
          </a:prstGeom>
        </p:spPr>
      </p:pic>
      <p:pic>
        <p:nvPicPr>
          <p:cNvPr id="31" name="图片 30"/>
          <p:cNvPicPr>
            <a:picLocks noChangeAspect="1"/>
          </p:cNvPicPr>
          <p:nvPr userDrawn="1"/>
        </p:nvPicPr>
        <p:blipFill rotWithShape="1">
          <a:blip r:embed="rId5">
            <a:extLst>
              <a:ext uri="{28A0092B-C50C-407E-A947-70E740481C1C}">
                <a14:useLocalDpi xmlns:a14="http://schemas.microsoft.com/office/drawing/2010/main" val="0"/>
              </a:ext>
            </a:extLst>
          </a:blip>
          <a:srcRect l="42151" r="41719" b="78410"/>
          <a:stretch>
            <a:fillRect/>
          </a:stretch>
        </p:blipFill>
        <p:spPr>
          <a:xfrm>
            <a:off x="10820399" y="5952599"/>
            <a:ext cx="1263963" cy="845428"/>
          </a:xfrm>
          <a:prstGeom prst="rect">
            <a:avLst/>
          </a:prstGeom>
        </p:spPr>
      </p:pic>
      <p:pic>
        <p:nvPicPr>
          <p:cNvPr id="32" name="图片 31"/>
          <p:cNvPicPr>
            <a:picLocks noChangeAspect="1"/>
          </p:cNvPicPr>
          <p:nvPr userDrawn="1"/>
        </p:nvPicPr>
        <p:blipFill rotWithShape="1">
          <a:blip r:embed="rId6" cstate="print">
            <a:extLst>
              <a:ext uri="{28A0092B-C50C-407E-A947-70E740481C1C}">
                <a14:useLocalDpi xmlns:a14="http://schemas.microsoft.com/office/drawing/2010/main" val="0"/>
              </a:ext>
            </a:extLst>
          </a:blip>
          <a:srcRect l="13915" t="25069" r="10251" b="34036"/>
          <a:stretch>
            <a:fillRect/>
          </a:stretch>
        </p:blipFill>
        <p:spPr>
          <a:xfrm>
            <a:off x="10608780" y="177800"/>
            <a:ext cx="1423701" cy="548317"/>
          </a:xfrm>
          <a:prstGeom prst="rect">
            <a:avLst/>
          </a:prstGeom>
        </p:spPr>
      </p:pic>
      <p:sp>
        <p:nvSpPr>
          <p:cNvPr id="9" name="灯片编号占位符 4"/>
          <p:cNvSpPr>
            <a:spLocks noGrp="1"/>
          </p:cNvSpPr>
          <p:nvPr>
            <p:ph type="sldNum" sz="quarter" idx="12"/>
          </p:nvPr>
        </p:nvSpPr>
        <p:spPr>
          <a:xfrm>
            <a:off x="9355317" y="6406769"/>
            <a:ext cx="2743200" cy="365125"/>
          </a:xfrm>
        </p:spPr>
        <p:txBody>
          <a:bodyPr/>
          <a:lstStyle>
            <a:lvl1pPr>
              <a:defRPr b="1">
                <a:solidFill>
                  <a:schemeClr val="bg1"/>
                </a:solidFill>
                <a:latin typeface="Times New Roman" panose="02020603050405020304" pitchFamily="18" charset="0"/>
                <a:cs typeface="Times New Roman" panose="02020603050405020304" pitchFamily="18" charset="0"/>
              </a:defRPr>
            </a:lvl1pPr>
          </a:lstStyle>
          <a:p>
            <a:fld id="{FA34C859-D65B-439D-8277-6CBBBA54B022}"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2822"/>
            <a:ext cx="12192000" cy="6852355"/>
          </a:xfrm>
          <a:prstGeom prst="rect">
            <a:avLst/>
          </a:prstGeom>
        </p:spPr>
      </p:pic>
      <p:sp>
        <p:nvSpPr>
          <p:cNvPr id="14" name="矩形 13"/>
          <p:cNvSpPr/>
          <p:nvPr userDrawn="1"/>
        </p:nvSpPr>
        <p:spPr>
          <a:xfrm>
            <a:off x="-12700" y="2822"/>
            <a:ext cx="12204700" cy="6866547"/>
          </a:xfrm>
          <a:prstGeom prst="rect">
            <a:avLst/>
          </a:prstGeom>
          <a:gradFill flip="none" rotWithShape="1">
            <a:gsLst>
              <a:gs pos="0">
                <a:schemeClr val="accent3">
                  <a:lumMod val="5000"/>
                  <a:lumOff val="95000"/>
                  <a:alpha val="92000"/>
                </a:schemeClr>
              </a:gs>
              <a:gs pos="74000">
                <a:schemeClr val="accent3">
                  <a:lumMod val="45000"/>
                  <a:lumOff val="55000"/>
                  <a:alpha val="86000"/>
                </a:schemeClr>
              </a:gs>
              <a:gs pos="83000">
                <a:schemeClr val="accent3">
                  <a:lumMod val="45000"/>
                  <a:lumOff val="55000"/>
                  <a:alpha val="80000"/>
                </a:schemeClr>
              </a:gs>
              <a:gs pos="100000">
                <a:schemeClr val="accent3">
                  <a:lumMod val="30000"/>
                  <a:lumOff val="70000"/>
                  <a:alpha val="74000"/>
                </a:schemeClr>
              </a:gs>
            </a:gsLst>
            <a:lin ang="5400000" scaled="1"/>
            <a:tileRect/>
          </a:gradFill>
        </p:spPr>
        <p:txBody>
          <a:bodyPr vert="horz" wrap="square" rtlCol="0" anchor="ctr">
            <a:noAutofit/>
            <a:scene3d>
              <a:camera prst="orthographicFront"/>
              <a:lightRig rig="threePt" dir="t"/>
            </a:scene3d>
            <a:sp3d contourW="12700"/>
          </a:bodyPr>
          <a:lstStyle/>
          <a:p>
            <a:pPr algn="ctr"/>
            <a:endParaRPr lang="zh-CN" altLang="en-US" sz="2000" spc="300">
              <a:solidFill>
                <a:srgbClr val="A01111"/>
              </a:solidFill>
              <a:latin typeface="思源黑体 CN Medium" panose="020B0600000000000000" pitchFamily="34" charset="-122"/>
              <a:ea typeface="思源黑体 CN Medium" panose="020B0600000000000000" pitchFamily="34" charset="-122"/>
            </a:endParaRPr>
          </a:p>
        </p:txBody>
      </p:sp>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04" y="6099778"/>
            <a:ext cx="12206604" cy="757587"/>
          </a:xfrm>
          <a:prstGeom prst="rect">
            <a:avLst/>
          </a:prstGeom>
        </p:spPr>
      </p:pic>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17" y="6207162"/>
            <a:ext cx="1346573" cy="564432"/>
          </a:xfrm>
          <a:prstGeom prst="rect">
            <a:avLst/>
          </a:prstGeom>
        </p:spPr>
      </p:pic>
      <p:pic>
        <p:nvPicPr>
          <p:cNvPr id="10" name="图片 9"/>
          <p:cNvPicPr>
            <a:picLocks noChangeAspect="1"/>
          </p:cNvPicPr>
          <p:nvPr userDrawn="1"/>
        </p:nvPicPr>
        <p:blipFill>
          <a:blip r:embed="rId5"/>
          <a:stretch>
            <a:fillRect/>
          </a:stretch>
        </p:blipFill>
        <p:spPr>
          <a:xfrm>
            <a:off x="-14604" y="70780"/>
            <a:ext cx="12225966" cy="757587"/>
          </a:xfrm>
          <a:prstGeom prst="rect">
            <a:avLst/>
          </a:prstGeom>
        </p:spPr>
      </p:pic>
      <p:pic>
        <p:nvPicPr>
          <p:cNvPr id="12" name="图片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165" y="-81524"/>
            <a:ext cx="938466" cy="938466"/>
          </a:xfrm>
          <a:prstGeom prst="rect">
            <a:avLst/>
          </a:prstGeom>
        </p:spPr>
      </p:pic>
      <p:sp>
        <p:nvSpPr>
          <p:cNvPr id="11" name="灯片编号占位符 4"/>
          <p:cNvSpPr>
            <a:spLocks noGrp="1"/>
          </p:cNvSpPr>
          <p:nvPr>
            <p:ph type="sldNum" sz="quarter" idx="12"/>
          </p:nvPr>
        </p:nvSpPr>
        <p:spPr>
          <a:xfrm>
            <a:off x="9355317" y="6406769"/>
            <a:ext cx="2743200" cy="365125"/>
          </a:xfrm>
        </p:spPr>
        <p:txBody>
          <a:bodyPr/>
          <a:lstStyle>
            <a:lvl1pPr>
              <a:defRPr b="1">
                <a:solidFill>
                  <a:schemeClr val="bg1"/>
                </a:solidFill>
                <a:latin typeface="Times New Roman" panose="02020603050405020304" pitchFamily="18" charset="0"/>
                <a:cs typeface="Times New Roman" panose="02020603050405020304" pitchFamily="18" charset="0"/>
              </a:defRPr>
            </a:lvl1pPr>
          </a:lstStyle>
          <a:p>
            <a:fld id="{FA34C859-D65B-439D-8277-6CBBBA54B022}" type="slidenum">
              <a:rPr lang="zh-CN" altLang="en-US" smtClean="0"/>
            </a:fld>
            <a:endParaRPr lang="zh-CN" altLang="en-US" dirty="0"/>
          </a:p>
        </p:txBody>
      </p:sp>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68559" y="137588"/>
            <a:ext cx="2329958" cy="62396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圆角矩形 4"/>
          <p:cNvSpPr/>
          <p:nvPr userDrawn="1"/>
        </p:nvSpPr>
        <p:spPr>
          <a:xfrm>
            <a:off x="3739639" y="1571278"/>
            <a:ext cx="1858094" cy="648072"/>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cs typeface="+mn-ea"/>
                <a:sym typeface="+mn-lt"/>
              </a:rPr>
              <a:t>前       言</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9" name="圆角矩形 6"/>
          <p:cNvSpPr/>
          <p:nvPr userDrawn="1"/>
        </p:nvSpPr>
        <p:spPr>
          <a:xfrm>
            <a:off x="3775457" y="2507382"/>
            <a:ext cx="1858094" cy="648072"/>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cs typeface="+mn-ea"/>
                <a:sym typeface="+mn-lt"/>
              </a:rPr>
              <a:t>第二部分</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10" name="矩形 9"/>
          <p:cNvSpPr/>
          <p:nvPr userDrawn="1"/>
        </p:nvSpPr>
        <p:spPr>
          <a:xfrm>
            <a:off x="5941303" y="2617470"/>
            <a:ext cx="5205730" cy="506730"/>
          </a:xfrm>
          <a:prstGeom prst="rect">
            <a:avLst/>
          </a:prstGeom>
        </p:spPr>
        <p:txBody>
          <a:bodyPr wrap="square">
            <a:spAutoFit/>
          </a:bodyPr>
          <a:lstStyle/>
          <a:p>
            <a:pPr algn="l"/>
            <a:r>
              <a:rPr lang="zh-CN" altLang="en-US" sz="900" b="1" dirty="0">
                <a:solidFill>
                  <a:srgbClr val="C00000"/>
                </a:solidFill>
                <a:cs typeface="+mn-ea"/>
                <a:sym typeface="+mn-lt"/>
              </a:rPr>
              <a:t>输入你的内容699pic</a:t>
            </a:r>
            <a:endParaRPr lang="zh-CN" altLang="en-US" sz="900" b="1" dirty="0">
              <a:solidFill>
                <a:srgbClr val="C00000"/>
              </a:solidFill>
              <a:cs typeface="+mn-ea"/>
              <a:sym typeface="+mn-lt"/>
            </a:endParaRPr>
          </a:p>
          <a:p>
            <a:pPr algn="l"/>
            <a:r>
              <a:rPr lang="zh-CN" altLang="en-US" sz="900" b="1" dirty="0">
                <a:solidFill>
                  <a:srgbClr val="C00000"/>
                </a:solidFill>
                <a:cs typeface="+mn-ea"/>
                <a:sym typeface="+mn-lt"/>
              </a:rPr>
              <a:t>摄图网，给你创意和灵感 摄图网是一家为中小微企业、自媒体、设计师、运营者等提供各类素材的网站，包括百万正版摄影、插画高清图片，海量设计海报、办公模板、高清视频等。</a:t>
            </a:r>
            <a:endParaRPr lang="zh-CN" altLang="en-US" sz="900" b="1" dirty="0">
              <a:solidFill>
                <a:srgbClr val="C00000"/>
              </a:solidFill>
              <a:cs typeface="+mn-ea"/>
              <a:sym typeface="+mn-lt"/>
            </a:endParaRPr>
          </a:p>
        </p:txBody>
      </p:sp>
      <p:sp>
        <p:nvSpPr>
          <p:cNvPr id="11" name="圆角矩形 8"/>
          <p:cNvSpPr/>
          <p:nvPr userDrawn="1"/>
        </p:nvSpPr>
        <p:spPr>
          <a:xfrm>
            <a:off x="3775457" y="3515494"/>
            <a:ext cx="1858094" cy="648072"/>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cs typeface="+mn-ea"/>
                <a:sym typeface="+mn-lt"/>
              </a:rPr>
              <a:t>第三部分</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12" name="矩形 11"/>
          <p:cNvSpPr/>
          <p:nvPr userDrawn="1"/>
        </p:nvSpPr>
        <p:spPr>
          <a:xfrm>
            <a:off x="5952733" y="3457575"/>
            <a:ext cx="5288280" cy="645160"/>
          </a:xfrm>
          <a:prstGeom prst="rect">
            <a:avLst/>
          </a:prstGeom>
        </p:spPr>
        <p:txBody>
          <a:bodyPr wrap="square">
            <a:spAutoFit/>
          </a:bodyPr>
          <a:lstStyle/>
          <a:p>
            <a:pPr lvl="0" algn="l"/>
            <a:r>
              <a:rPr lang="zh-CN" sz="900" b="1" dirty="0">
                <a:solidFill>
                  <a:srgbClr val="C00000"/>
                </a:solidFill>
                <a:cs typeface="+mn-ea"/>
                <a:sym typeface="+mn-lt"/>
              </a:rPr>
              <a:t>输入你的内容699pic</a:t>
            </a:r>
            <a:endParaRPr lang="zh-CN" sz="900" b="1" dirty="0">
              <a:solidFill>
                <a:srgbClr val="C00000"/>
              </a:solidFill>
              <a:cs typeface="+mn-ea"/>
              <a:sym typeface="+mn-lt"/>
            </a:endParaRPr>
          </a:p>
          <a:p>
            <a:pPr lvl="0" algn="l"/>
            <a:r>
              <a:rPr lang="zh-CN" altLang="en-US" sz="900" b="1" dirty="0">
                <a:solidFill>
                  <a:srgbClr val="C00000"/>
                </a:solidFill>
                <a:cs typeface="+mn-ea"/>
                <a:sym typeface="+mn-lt"/>
              </a:rPr>
              <a:t>摄图网</a:t>
            </a:r>
            <a:r>
              <a:rPr lang="zh-CN" sz="900" b="1" dirty="0">
                <a:solidFill>
                  <a:srgbClr val="C00000"/>
                </a:solidFill>
                <a:cs typeface="+mn-ea"/>
                <a:sym typeface="+mn-lt"/>
              </a:rPr>
              <a:t>，给你创意和灵感</a:t>
            </a:r>
            <a:endParaRPr lang="zh-CN" sz="900" b="1" dirty="0">
              <a:solidFill>
                <a:srgbClr val="C00000"/>
              </a:solidFill>
              <a:cs typeface="+mn-ea"/>
              <a:sym typeface="+mn-lt"/>
            </a:endParaRPr>
          </a:p>
          <a:p>
            <a:pPr lvl="0" algn="l"/>
            <a:r>
              <a:rPr lang="zh-CN" altLang="en-US" sz="900" b="1" dirty="0">
                <a:solidFill>
                  <a:srgbClr val="C00000"/>
                </a:solidFill>
                <a:cs typeface="+mn-ea"/>
                <a:sym typeface="+mn-lt"/>
              </a:rPr>
              <a:t>摄图网</a:t>
            </a:r>
            <a:r>
              <a:rPr lang="zh-CN" sz="900" b="1" dirty="0">
                <a:solidFill>
                  <a:srgbClr val="C00000"/>
                </a:solidFill>
                <a:cs typeface="+mn-ea"/>
                <a:sym typeface="+mn-lt"/>
              </a:rPr>
              <a:t>是一家为中小微企业、自媒体、设计师、运营者等提供各类素材的网站，包括百万正版摄影、插画高清图片，海量设计海报、办公模板、高清视频等。</a:t>
            </a:r>
            <a:endParaRPr lang="zh-CN" altLang="en-US" sz="900" b="1" dirty="0">
              <a:solidFill>
                <a:srgbClr val="C00000"/>
              </a:solidFill>
              <a:cs typeface="+mn-ea"/>
              <a:sym typeface="+mn-lt"/>
            </a:endParaRPr>
          </a:p>
        </p:txBody>
      </p:sp>
      <p:sp>
        <p:nvSpPr>
          <p:cNvPr id="13" name="圆角矩形 11"/>
          <p:cNvSpPr/>
          <p:nvPr userDrawn="1"/>
        </p:nvSpPr>
        <p:spPr>
          <a:xfrm>
            <a:off x="3739639" y="4451598"/>
            <a:ext cx="1858094" cy="648072"/>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cs typeface="+mn-ea"/>
                <a:sym typeface="+mn-lt"/>
              </a:rPr>
              <a:t>第四部分</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14" name="矩形 13"/>
          <p:cNvSpPr/>
          <p:nvPr userDrawn="1"/>
        </p:nvSpPr>
        <p:spPr>
          <a:xfrm>
            <a:off x="5952733" y="4523740"/>
            <a:ext cx="5288280" cy="645160"/>
          </a:xfrm>
          <a:prstGeom prst="rect">
            <a:avLst/>
          </a:prstGeom>
        </p:spPr>
        <p:txBody>
          <a:bodyPr wrap="square">
            <a:spAutoFit/>
          </a:bodyPr>
          <a:lstStyle/>
          <a:p>
            <a:pPr lvl="0" algn="l"/>
            <a:r>
              <a:rPr lang="zh-CN" sz="900" b="1" dirty="0">
                <a:solidFill>
                  <a:srgbClr val="C00000"/>
                </a:solidFill>
                <a:cs typeface="+mn-ea"/>
                <a:sym typeface="+mn-lt"/>
              </a:rPr>
              <a:t>输入你的内容699pic</a:t>
            </a:r>
            <a:endParaRPr lang="zh-CN" sz="900" b="1" dirty="0">
              <a:solidFill>
                <a:srgbClr val="C00000"/>
              </a:solidFill>
              <a:cs typeface="+mn-ea"/>
              <a:sym typeface="+mn-lt"/>
            </a:endParaRPr>
          </a:p>
          <a:p>
            <a:pPr lvl="0" algn="l"/>
            <a:r>
              <a:rPr lang="zh-CN" altLang="en-US" sz="900" b="1" dirty="0">
                <a:solidFill>
                  <a:srgbClr val="C00000"/>
                </a:solidFill>
                <a:cs typeface="+mn-ea"/>
                <a:sym typeface="+mn-lt"/>
              </a:rPr>
              <a:t>摄图网</a:t>
            </a:r>
            <a:r>
              <a:rPr lang="zh-CN" sz="900" b="1" dirty="0">
                <a:solidFill>
                  <a:srgbClr val="C00000"/>
                </a:solidFill>
                <a:cs typeface="+mn-ea"/>
                <a:sym typeface="+mn-lt"/>
              </a:rPr>
              <a:t>，给你创意和灵感</a:t>
            </a:r>
            <a:endParaRPr lang="zh-CN" sz="900" b="1" dirty="0">
              <a:solidFill>
                <a:srgbClr val="C00000"/>
              </a:solidFill>
              <a:cs typeface="+mn-ea"/>
              <a:sym typeface="+mn-lt"/>
            </a:endParaRPr>
          </a:p>
          <a:p>
            <a:pPr lvl="0" algn="l"/>
            <a:r>
              <a:rPr lang="zh-CN" altLang="en-US" sz="900" b="1" dirty="0">
                <a:solidFill>
                  <a:srgbClr val="C00000"/>
                </a:solidFill>
                <a:cs typeface="+mn-ea"/>
                <a:sym typeface="+mn-lt"/>
              </a:rPr>
              <a:t>摄图网</a:t>
            </a:r>
            <a:r>
              <a:rPr lang="zh-CN" sz="900" b="1" dirty="0">
                <a:solidFill>
                  <a:srgbClr val="C00000"/>
                </a:solidFill>
                <a:cs typeface="+mn-ea"/>
                <a:sym typeface="+mn-lt"/>
              </a:rPr>
              <a:t>是一家为中小微企业、自媒体、设计师、运营者等提供各类素材的网站，包括百万正版摄影、插画高清图片，海量设计海报、办公模板、高清视频等。</a:t>
            </a:r>
            <a:endParaRPr lang="zh-CN" altLang="en-US" sz="900" b="1" dirty="0">
              <a:solidFill>
                <a:srgbClr val="C00000"/>
              </a:solidFill>
              <a:cs typeface="+mn-ea"/>
              <a:sym typeface="+mn-lt"/>
            </a:endParaRPr>
          </a:p>
        </p:txBody>
      </p:sp>
      <p:sp>
        <p:nvSpPr>
          <p:cNvPr id="15" name="圆角矩形 13"/>
          <p:cNvSpPr/>
          <p:nvPr userDrawn="1"/>
        </p:nvSpPr>
        <p:spPr>
          <a:xfrm>
            <a:off x="5839975" y="1599928"/>
            <a:ext cx="5604520" cy="648072"/>
          </a:xfrm>
          <a:prstGeom prst="roundRect">
            <a:avLst>
              <a:gd name="adj" fmla="val 1610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sz="900" b="1" dirty="0">
                <a:solidFill>
                  <a:srgbClr val="C00000"/>
                </a:solidFill>
                <a:cs typeface="+mn-ea"/>
                <a:sym typeface="+mn-lt"/>
              </a:rPr>
              <a:t>输入你的内容699pic</a:t>
            </a:r>
            <a:endParaRPr lang="zh-CN" sz="900" b="1" dirty="0">
              <a:solidFill>
                <a:srgbClr val="C00000"/>
              </a:solidFill>
              <a:cs typeface="+mn-ea"/>
              <a:sym typeface="+mn-lt"/>
            </a:endParaRPr>
          </a:p>
          <a:p>
            <a:pPr lvl="0"/>
            <a:r>
              <a:rPr lang="zh-CN" altLang="en-US" sz="900" b="1" dirty="0">
                <a:solidFill>
                  <a:srgbClr val="C00000"/>
                </a:solidFill>
                <a:cs typeface="+mn-ea"/>
                <a:sym typeface="+mn-lt"/>
              </a:rPr>
              <a:t>摄图网</a:t>
            </a:r>
            <a:r>
              <a:rPr lang="zh-CN" sz="900" b="1" dirty="0">
                <a:solidFill>
                  <a:srgbClr val="C00000"/>
                </a:solidFill>
                <a:cs typeface="+mn-ea"/>
                <a:sym typeface="+mn-lt"/>
              </a:rPr>
              <a:t>，给你创意和灵感</a:t>
            </a:r>
            <a:endParaRPr lang="zh-CN" sz="900" b="1" dirty="0">
              <a:solidFill>
                <a:srgbClr val="C00000"/>
              </a:solidFill>
              <a:cs typeface="+mn-ea"/>
              <a:sym typeface="+mn-lt"/>
            </a:endParaRPr>
          </a:p>
          <a:p>
            <a:pPr lvl="0"/>
            <a:r>
              <a:rPr lang="zh-CN" altLang="en-US" sz="900" b="1" dirty="0">
                <a:solidFill>
                  <a:srgbClr val="C00000"/>
                </a:solidFill>
                <a:cs typeface="+mn-ea"/>
                <a:sym typeface="+mn-lt"/>
              </a:rPr>
              <a:t>摄图网</a:t>
            </a:r>
            <a:r>
              <a:rPr lang="zh-CN" sz="900" b="1" dirty="0">
                <a:solidFill>
                  <a:srgbClr val="C00000"/>
                </a:solidFill>
                <a:cs typeface="+mn-ea"/>
                <a:sym typeface="+mn-lt"/>
              </a:rPr>
              <a:t>是一家为中小微企业、自媒体、设计师、运营者等提供各类素材的网站，包括百万正版摄影、插画高清图片，海量设计海报、办公模板、高清视频等。</a:t>
            </a:r>
            <a:endParaRPr lang="zh-CN" sz="900" b="1" dirty="0">
              <a:solidFill>
                <a:srgbClr val="C00000"/>
              </a:solidFill>
              <a:cs typeface="+mn-ea"/>
              <a:sym typeface="+mn-lt"/>
            </a:endParaRPr>
          </a:p>
        </p:txBody>
      </p:sp>
      <p:sp>
        <p:nvSpPr>
          <p:cNvPr id="16" name="圆角矩形 14"/>
          <p:cNvSpPr/>
          <p:nvPr userDrawn="1"/>
        </p:nvSpPr>
        <p:spPr>
          <a:xfrm>
            <a:off x="5827871" y="2512368"/>
            <a:ext cx="5604520" cy="648072"/>
          </a:xfrm>
          <a:prstGeom prst="roundRect">
            <a:avLst>
              <a:gd name="adj" fmla="val 1610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CN" altLang="en-US" sz="2400" b="1" dirty="0">
              <a:solidFill>
                <a:schemeClr val="tx1"/>
              </a:solidFill>
              <a:cs typeface="+mn-ea"/>
              <a:sym typeface="+mn-lt"/>
            </a:endParaRPr>
          </a:p>
        </p:txBody>
      </p:sp>
      <p:sp>
        <p:nvSpPr>
          <p:cNvPr id="17" name="圆角矩形 15"/>
          <p:cNvSpPr/>
          <p:nvPr userDrawn="1"/>
        </p:nvSpPr>
        <p:spPr>
          <a:xfrm>
            <a:off x="5827871" y="3509687"/>
            <a:ext cx="5604520" cy="648072"/>
          </a:xfrm>
          <a:prstGeom prst="roundRect">
            <a:avLst>
              <a:gd name="adj" fmla="val 1610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CN" altLang="en-US" sz="2400" b="1" dirty="0">
              <a:solidFill>
                <a:schemeClr val="tx1"/>
              </a:solidFill>
              <a:cs typeface="+mn-ea"/>
              <a:sym typeface="+mn-lt"/>
            </a:endParaRPr>
          </a:p>
        </p:txBody>
      </p:sp>
      <p:sp>
        <p:nvSpPr>
          <p:cNvPr id="18" name="圆角矩形 16"/>
          <p:cNvSpPr/>
          <p:nvPr userDrawn="1"/>
        </p:nvSpPr>
        <p:spPr>
          <a:xfrm>
            <a:off x="5827871" y="4423792"/>
            <a:ext cx="5604520" cy="648072"/>
          </a:xfrm>
          <a:prstGeom prst="roundRect">
            <a:avLst>
              <a:gd name="adj" fmla="val 1610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CN" altLang="en-US" sz="2400" b="1" dirty="0">
              <a:solidFill>
                <a:schemeClr val="tx1"/>
              </a:solidFill>
              <a:cs typeface="+mn-ea"/>
              <a:sym typeface="+mn-lt"/>
            </a:endParaRPr>
          </a:p>
        </p:txBody>
      </p:sp>
      <p:sp>
        <p:nvSpPr>
          <p:cNvPr id="19" name="矩形 18"/>
          <p:cNvSpPr/>
          <p:nvPr userDrawn="1"/>
        </p:nvSpPr>
        <p:spPr>
          <a:xfrm>
            <a:off x="950987" y="2995910"/>
            <a:ext cx="1983235" cy="923330"/>
          </a:xfrm>
          <a:prstGeom prst="rect">
            <a:avLst/>
          </a:prstGeom>
        </p:spPr>
        <p:txBody>
          <a:bodyPr wrap="none">
            <a:spAutoFit/>
          </a:bodyPr>
          <a:lstStyle/>
          <a:p>
            <a:r>
              <a:rPr lang="zh-CN" altLang="en-US" sz="5400" b="1" dirty="0">
                <a:solidFill>
                  <a:srgbClr val="C00000"/>
                </a:solidFill>
                <a:latin typeface="微软雅黑" panose="020B0503020204020204" pitchFamily="34" charset="-122"/>
                <a:ea typeface="微软雅黑" panose="020B0503020204020204" pitchFamily="34" charset="-122"/>
                <a:cs typeface="+mn-ea"/>
                <a:sym typeface="+mn-lt"/>
              </a:rPr>
              <a:t>目  录</a:t>
            </a:r>
            <a:endParaRPr lang="zh-CN" altLang="en-US" sz="54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20" name="灯片编号占位符 4"/>
          <p:cNvSpPr>
            <a:spLocks noGrp="1"/>
          </p:cNvSpPr>
          <p:nvPr>
            <p:ph type="sldNum" sz="quarter" idx="12"/>
          </p:nvPr>
        </p:nvSpPr>
        <p:spPr>
          <a:xfrm>
            <a:off x="9355317" y="6406769"/>
            <a:ext cx="2743200" cy="365125"/>
          </a:xfrm>
        </p:spPr>
        <p:txBody>
          <a:bodyPr/>
          <a:lstStyle>
            <a:lvl1pPr>
              <a:defRPr b="1">
                <a:solidFill>
                  <a:schemeClr val="bg1"/>
                </a:solidFill>
                <a:latin typeface="Times New Roman" panose="02020603050405020304" pitchFamily="18" charset="0"/>
                <a:cs typeface="Times New Roman" panose="02020603050405020304" pitchFamily="18" charset="0"/>
              </a:defRPr>
            </a:lvl1pPr>
          </a:lstStyle>
          <a:p>
            <a:fld id="{FA34C859-D65B-439D-8277-6CBBBA54B022}" type="slidenum">
              <a:rPr lang="zh-CN" altLang="en-US" smtClean="0"/>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p:stCondLst>
                              <p:cond delay="649"/>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par>
                          <p:cTn id="20" fill="hold">
                            <p:stCondLst>
                              <p:cond delay="1149"/>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1649"/>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750" fill="hold"/>
                                        <p:tgtEl>
                                          <p:spTgt spid="10"/>
                                        </p:tgtEl>
                                        <p:attrNameLst>
                                          <p:attrName>ppt_w</p:attrName>
                                        </p:attrNameLst>
                                      </p:cBhvr>
                                      <p:tavLst>
                                        <p:tav tm="0">
                                          <p:val>
                                            <p:strVal val="#ppt_w*0.70"/>
                                          </p:val>
                                        </p:tav>
                                        <p:tav tm="100000">
                                          <p:val>
                                            <p:strVal val="#ppt_w"/>
                                          </p:val>
                                        </p:tav>
                                      </p:tavLst>
                                    </p:anim>
                                    <p:anim calcmode="lin" valueType="num">
                                      <p:cBhvr>
                                        <p:cTn id="33" dur="750" fill="hold"/>
                                        <p:tgtEl>
                                          <p:spTgt spid="10"/>
                                        </p:tgtEl>
                                        <p:attrNameLst>
                                          <p:attrName>ppt_h</p:attrName>
                                        </p:attrNameLst>
                                      </p:cBhvr>
                                      <p:tavLst>
                                        <p:tav tm="0">
                                          <p:val>
                                            <p:strVal val="#ppt_h"/>
                                          </p:val>
                                        </p:tav>
                                        <p:tav tm="100000">
                                          <p:val>
                                            <p:strVal val="#ppt_h"/>
                                          </p:val>
                                        </p:tav>
                                      </p:tavLst>
                                    </p:anim>
                                    <p:animEffect transition="in" filter="fade">
                                      <p:cBhvr>
                                        <p:cTn id="34" dur="750"/>
                                        <p:tgtEl>
                                          <p:spTgt spid="10"/>
                                        </p:tgtEl>
                                      </p:cBhvr>
                                    </p:animEffect>
                                  </p:childTnLst>
                                </p:cTn>
                              </p:par>
                            </p:childTnLst>
                          </p:cTn>
                        </p:par>
                        <p:par>
                          <p:cTn id="35" fill="hold">
                            <p:stCondLst>
                              <p:cond delay="9299"/>
                            </p:stCondLst>
                            <p:childTnLst>
                              <p:par>
                                <p:cTn id="36" presetID="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9799"/>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750" fill="hold"/>
                                        <p:tgtEl>
                                          <p:spTgt spid="12"/>
                                        </p:tgtEl>
                                        <p:attrNameLst>
                                          <p:attrName>ppt_w</p:attrName>
                                        </p:attrNameLst>
                                      </p:cBhvr>
                                      <p:tavLst>
                                        <p:tav tm="0">
                                          <p:val>
                                            <p:strVal val="#ppt_w*0.70"/>
                                          </p:val>
                                        </p:tav>
                                        <p:tav tm="100000">
                                          <p:val>
                                            <p:strVal val="#ppt_w"/>
                                          </p:val>
                                        </p:tav>
                                      </p:tavLst>
                                    </p:anim>
                                    <p:anim calcmode="lin" valueType="num">
                                      <p:cBhvr>
                                        <p:cTn id="48" dur="750" fill="hold"/>
                                        <p:tgtEl>
                                          <p:spTgt spid="12"/>
                                        </p:tgtEl>
                                        <p:attrNameLst>
                                          <p:attrName>ppt_h</p:attrName>
                                        </p:attrNameLst>
                                      </p:cBhvr>
                                      <p:tavLst>
                                        <p:tav tm="0">
                                          <p:val>
                                            <p:strVal val="#ppt_h"/>
                                          </p:val>
                                        </p:tav>
                                        <p:tav tm="100000">
                                          <p:val>
                                            <p:strVal val="#ppt_h"/>
                                          </p:val>
                                        </p:tav>
                                      </p:tavLst>
                                    </p:anim>
                                    <p:animEffect transition="in" filter="fade">
                                      <p:cBhvr>
                                        <p:cTn id="49" dur="750"/>
                                        <p:tgtEl>
                                          <p:spTgt spid="12"/>
                                        </p:tgtEl>
                                      </p:cBhvr>
                                    </p:animEffect>
                                  </p:childTnLst>
                                </p:cTn>
                              </p:par>
                            </p:childTnLst>
                          </p:cTn>
                        </p:par>
                        <p:par>
                          <p:cTn id="50" fill="hold">
                            <p:stCondLst>
                              <p:cond delay="17375"/>
                            </p:stCondLst>
                            <p:childTnLst>
                              <p:par>
                                <p:cTn id="51" presetID="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par>
                          <p:cTn id="59" fill="hold">
                            <p:stCondLst>
                              <p:cond delay="17875"/>
                            </p:stCondLst>
                            <p:childTnLst>
                              <p:par>
                                <p:cTn id="60" presetID="55" presetClass="entr" presetSubtype="0" fill="hold" grpId="0" nodeType="afterEffect">
                                  <p:stCondLst>
                                    <p:cond delay="0"/>
                                  </p:stCondLst>
                                  <p:iterate type="lt">
                                    <p:tmPct val="10000"/>
                                  </p:iterate>
                                  <p:childTnLst>
                                    <p:set>
                                      <p:cBhvr>
                                        <p:cTn id="61" dur="1" fill="hold">
                                          <p:stCondLst>
                                            <p:cond delay="0"/>
                                          </p:stCondLst>
                                        </p:cTn>
                                        <p:tgtEl>
                                          <p:spTgt spid="14"/>
                                        </p:tgtEl>
                                        <p:attrNameLst>
                                          <p:attrName>style.visibility</p:attrName>
                                        </p:attrNameLst>
                                      </p:cBhvr>
                                      <p:to>
                                        <p:strVal val="visible"/>
                                      </p:to>
                                    </p:set>
                                    <p:anim calcmode="lin" valueType="num">
                                      <p:cBhvr>
                                        <p:cTn id="62" dur="750" fill="hold"/>
                                        <p:tgtEl>
                                          <p:spTgt spid="14"/>
                                        </p:tgtEl>
                                        <p:attrNameLst>
                                          <p:attrName>ppt_w</p:attrName>
                                        </p:attrNameLst>
                                      </p:cBhvr>
                                      <p:tavLst>
                                        <p:tav tm="0">
                                          <p:val>
                                            <p:strVal val="#ppt_w*0.70"/>
                                          </p:val>
                                        </p:tav>
                                        <p:tav tm="100000">
                                          <p:val>
                                            <p:strVal val="#ppt_w"/>
                                          </p:val>
                                        </p:tav>
                                      </p:tavLst>
                                    </p:anim>
                                    <p:anim calcmode="lin" valueType="num">
                                      <p:cBhvr>
                                        <p:cTn id="63" dur="750" fill="hold"/>
                                        <p:tgtEl>
                                          <p:spTgt spid="14"/>
                                        </p:tgtEl>
                                        <p:attrNameLst>
                                          <p:attrName>ppt_h</p:attrName>
                                        </p:attrNameLst>
                                      </p:cBhvr>
                                      <p:tavLst>
                                        <p:tav tm="0">
                                          <p:val>
                                            <p:strVal val="#ppt_h"/>
                                          </p:val>
                                        </p:tav>
                                        <p:tav tm="100000">
                                          <p:val>
                                            <p:strVal val="#ppt_h"/>
                                          </p:val>
                                        </p:tav>
                                      </p:tavLst>
                                    </p:anim>
                                    <p:animEffect transition="in" filter="fade">
                                      <p:cBhvr>
                                        <p:cTn id="6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p:bldP spid="11" grpId="0" bldLvl="0" animBg="1"/>
      <p:bldP spid="12" grpId="0"/>
      <p:bldP spid="13" grpId="0" bldLvl="0" animBg="1"/>
      <p:bldP spid="14" grpId="0"/>
      <p:bldP spid="15" grpId="0" bldLvl="0" animBg="1"/>
      <p:bldP spid="16" grpId="0" bldLvl="0" animBg="1"/>
      <p:bldP spid="17" grpId="0" bldLvl="0" animBg="1"/>
      <p:bldP spid="18" grpId="0" bldLvl="0" animBg="1"/>
      <p:bldP spid="1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34C859-D65B-439D-8277-6CBBBA54B02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4C859-D65B-439D-8277-6CBBBA54B02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tags" Target="../tags/tag2.xml"/><Relationship Id="rId3" Type="http://schemas.openxmlformats.org/officeDocument/2006/relationships/image" Target="../media/image34.png"/><Relationship Id="rId2" Type="http://schemas.openxmlformats.org/officeDocument/2006/relationships/tags" Target="../tags/tag1.xml"/><Relationship Id="rId13" Type="http://schemas.openxmlformats.org/officeDocument/2006/relationships/slideLayout" Target="../slideLayouts/slideLayout3.xml"/><Relationship Id="rId12" Type="http://schemas.openxmlformats.org/officeDocument/2006/relationships/image" Target="../media/image42.svg"/><Relationship Id="rId11" Type="http://schemas.openxmlformats.org/officeDocument/2006/relationships/image" Target="../media/image41.png"/><Relationship Id="rId10" Type="http://schemas.openxmlformats.org/officeDocument/2006/relationships/image" Target="../media/image40.sv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6.xml"/><Relationship Id="rId7" Type="http://schemas.openxmlformats.org/officeDocument/2006/relationships/image" Target="../media/image5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png"/><Relationship Id="rId10" Type="http://schemas.openxmlformats.org/officeDocument/2006/relationships/notesSlide" Target="../notesSlides/notesSlide3.xml"/><Relationship Id="rId1" Type="http://schemas.openxmlformats.org/officeDocument/2006/relationships/image" Target="../media/image4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0" Type="http://schemas.openxmlformats.org/officeDocument/2006/relationships/slideLayout" Target="../slideLayouts/slideLayout3.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5770" y="2056070"/>
            <a:ext cx="11219379" cy="2438488"/>
          </a:xfrm>
          <a:prstGeom prst="rect">
            <a:avLst/>
          </a:prstGeom>
        </p:spPr>
        <p:txBody>
          <a:bodyPr wrap="square">
            <a:spAutoFit/>
          </a:bodyPr>
          <a:lstStyle/>
          <a:p>
            <a:pPr algn="ctr">
              <a:lnSpc>
                <a:spcPct val="150000"/>
              </a:lnSpc>
            </a:pPr>
            <a:r>
              <a:rPr lang="zh-CN" altLang="en-US" sz="54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未来技术党旗扬，创新创业梦起航</a:t>
            </a:r>
            <a:endParaRPr lang="en-US" altLang="zh-CN" sz="54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sz="54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4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未来技术学院师生联合党支部</a:t>
            </a:r>
            <a:endParaRPr lang="en-US" altLang="zh-CN" sz="4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3837374" y="974730"/>
            <a:ext cx="4616173" cy="616587"/>
            <a:chOff x="4897120" y="1158425"/>
            <a:chExt cx="2032000" cy="693708"/>
          </a:xfrm>
        </p:grpSpPr>
        <p:sp>
          <p:nvSpPr>
            <p:cNvPr id="5" name="矩形 4"/>
            <p:cNvSpPr/>
            <p:nvPr/>
          </p:nvSpPr>
          <p:spPr>
            <a:xfrm>
              <a:off x="4897120" y="1158425"/>
              <a:ext cx="2032000" cy="693708"/>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 name="文本框 3"/>
            <p:cNvSpPr txBox="1"/>
            <p:nvPr/>
          </p:nvSpPr>
          <p:spPr>
            <a:xfrm>
              <a:off x="4897120" y="1274357"/>
              <a:ext cx="2032000" cy="519409"/>
            </a:xfrm>
            <a:prstGeom prst="rect">
              <a:avLst/>
            </a:prstGeom>
            <a:noFill/>
            <a:effectLst>
              <a:outerShdw blurRad="63500" sx="102000" sy="102000" algn="ctr" rotWithShape="0">
                <a:prstClr val="black">
                  <a:alpha val="40000"/>
                </a:prstClr>
              </a:outerShdw>
            </a:effectLst>
            <a:scene3d>
              <a:camera prst="orthographicFront"/>
              <a:lightRig rig="threePt" dir="t"/>
            </a:scene3d>
            <a:sp3d>
              <a:bevelT w="152400" h="50800" prst="softRound"/>
            </a:sp3d>
          </p:spPr>
          <p:txBody>
            <a:bodyPr wrap="square" rtlCol="0">
              <a:spAutoFit/>
            </a:bodyPr>
            <a:lstStyle/>
            <a:p>
              <a:pPr algn="ctr"/>
              <a:r>
                <a:rPr lang="zh-CN" altLang="en-US" sz="2400" b="1" dirty="0">
                  <a:solidFill>
                    <a:srgbClr val="FFFF00"/>
                  </a:solidFill>
                  <a:effectLst>
                    <a:outerShdw blurRad="63500" sx="102000" sy="102000" algn="ctr" rotWithShape="0">
                      <a:prstClr val="black">
                        <a:alpha val="40000"/>
                      </a:prstClr>
                    </a:outerShdw>
                  </a:effectLst>
                  <a:latin typeface="方正粗黑宋简体" panose="02000000000000000000" pitchFamily="2" charset="-122"/>
                  <a:ea typeface="方正粗黑宋简体" panose="02000000000000000000" pitchFamily="2" charset="-122"/>
                </a:rPr>
                <a:t>研究生“十佳党支部” 评选</a:t>
              </a:r>
              <a:endParaRPr lang="zh-CN" altLang="en-US" sz="2400" b="1" dirty="0">
                <a:solidFill>
                  <a:srgbClr val="FFFF00"/>
                </a:solidFill>
                <a:effectLst>
                  <a:outerShdw blurRad="63500" sx="102000" sy="102000" algn="ctr" rotWithShape="0">
                    <a:prstClr val="black">
                      <a:alpha val="40000"/>
                    </a:prstClr>
                  </a:outerShdw>
                </a:effectLst>
                <a:latin typeface="方正粗黑宋简体" panose="02000000000000000000" pitchFamily="2" charset="-122"/>
                <a:ea typeface="方正粗黑宋简体" panose="02000000000000000000" pitchFamily="2" charset="-122"/>
              </a:endParaRPr>
            </a:p>
          </p:txBody>
        </p:sp>
      </p:grpSp>
      <p:sp>
        <p:nvSpPr>
          <p:cNvPr id="7" name="灯片编号占位符 6"/>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8" name="椭圆 7"/>
          <p:cNvSpPr/>
          <p:nvPr/>
        </p:nvSpPr>
        <p:spPr>
          <a:xfrm>
            <a:off x="5634967" y="5099958"/>
            <a:ext cx="77932" cy="77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4712215" y="5052273"/>
            <a:ext cx="2866490" cy="830997"/>
          </a:xfrm>
          <a:prstGeom prst="rect">
            <a:avLst/>
          </a:prstGeom>
          <a:noFill/>
        </p:spPr>
        <p:txBody>
          <a:bodyPr wrap="none" rtlCol="0">
            <a:spAutoFit/>
          </a:bodyPr>
          <a:lstStyle/>
          <a:p>
            <a:r>
              <a:rPr lang="zh-CN" altLang="en-US" sz="1600" b="1" dirty="0">
                <a:solidFill>
                  <a:srgbClr val="C00000"/>
                </a:solidFill>
                <a:latin typeface="微软雅黑" panose="020B0503020204020204" pitchFamily="34" charset="-122"/>
                <a:ea typeface="微软雅黑" panose="020B0503020204020204" pitchFamily="34" charset="-122"/>
              </a:rPr>
              <a:t>汇报人：陈岳彤</a:t>
            </a:r>
            <a:r>
              <a:rPr lang="en-US" altLang="zh-CN" sz="1600" b="1" dirty="0">
                <a:solidFill>
                  <a:srgbClr val="C00000"/>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支部副书记</a:t>
            </a:r>
            <a:endParaRPr lang="en-US" altLang="zh-CN" sz="1600" b="1" dirty="0">
              <a:solidFill>
                <a:srgbClr val="C00000"/>
              </a:solidFill>
              <a:latin typeface="微软雅黑" panose="020B0503020204020204" pitchFamily="34" charset="-122"/>
              <a:ea typeface="微软雅黑" panose="020B0503020204020204" pitchFamily="34" charset="-122"/>
            </a:endParaRPr>
          </a:p>
          <a:p>
            <a:endParaRPr lang="en-US" altLang="zh-CN" sz="1600" b="1" dirty="0">
              <a:solidFill>
                <a:srgbClr val="C00000"/>
              </a:solidFill>
              <a:latin typeface="微软雅黑" panose="020B0503020204020204" pitchFamily="34" charset="-122"/>
              <a:ea typeface="微软雅黑" panose="020B0503020204020204" pitchFamily="34" charset="-122"/>
            </a:endParaRPr>
          </a:p>
          <a:p>
            <a:pPr algn="ctr"/>
            <a:r>
              <a:rPr lang="en-US" altLang="zh-CN" sz="1600" b="1" dirty="0">
                <a:solidFill>
                  <a:srgbClr val="C00000"/>
                </a:solidFill>
                <a:latin typeface="微软雅黑" panose="020B0503020204020204" pitchFamily="34" charset="-122"/>
                <a:ea typeface="微软雅黑" panose="020B0503020204020204" pitchFamily="34" charset="-122"/>
              </a:rPr>
              <a:t>2024</a:t>
            </a:r>
            <a:r>
              <a:rPr lang="zh-CN" altLang="en-US" sz="1600" b="1" dirty="0">
                <a:solidFill>
                  <a:srgbClr val="C00000"/>
                </a:solidFill>
                <a:latin typeface="微软雅黑" panose="020B0503020204020204" pitchFamily="34" charset="-122"/>
                <a:ea typeface="微软雅黑" panose="020B0503020204020204" pitchFamily="34" charset="-122"/>
              </a:rPr>
              <a:t>年</a:t>
            </a:r>
            <a:r>
              <a:rPr lang="en-US" altLang="zh-CN" sz="1600" b="1" dirty="0">
                <a:solidFill>
                  <a:srgbClr val="C00000"/>
                </a:solidFill>
                <a:latin typeface="微软雅黑" panose="020B0503020204020204" pitchFamily="34" charset="-122"/>
                <a:ea typeface="微软雅黑" panose="020B0503020204020204" pitchFamily="34" charset="-122"/>
              </a:rPr>
              <a:t>6</a:t>
            </a:r>
            <a:r>
              <a:rPr lang="zh-CN" altLang="en-US" sz="1600" b="1" dirty="0">
                <a:solidFill>
                  <a:srgbClr val="C00000"/>
                </a:solidFill>
                <a:latin typeface="微软雅黑" panose="020B0503020204020204" pitchFamily="34" charset="-122"/>
                <a:ea typeface="微软雅黑" panose="020B0503020204020204" pitchFamily="34" charset="-122"/>
              </a:rPr>
              <a:t>月</a:t>
            </a:r>
            <a:r>
              <a:rPr lang="en-US" altLang="zh-CN" sz="1600" b="1" dirty="0">
                <a:solidFill>
                  <a:srgbClr val="C00000"/>
                </a:solidFill>
                <a:latin typeface="微软雅黑" panose="020B0503020204020204" pitchFamily="34" charset="-122"/>
                <a:ea typeface="微软雅黑" panose="020B0503020204020204" pitchFamily="34" charset="-122"/>
              </a:rPr>
              <a:t>26</a:t>
            </a:r>
            <a:r>
              <a:rPr lang="zh-CN" altLang="en-US" sz="1600" b="1" dirty="0">
                <a:solidFill>
                  <a:srgbClr val="C00000"/>
                </a:solidFill>
                <a:latin typeface="微软雅黑" panose="020B0503020204020204" pitchFamily="34" charset="-122"/>
                <a:ea typeface="微软雅黑" panose="020B0503020204020204" pitchFamily="34" charset="-122"/>
              </a:rPr>
              <a:t>日</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凝聚师生有力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加强团队建设，营造和谐氛围</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38" name="文本框 37"/>
          <p:cNvSpPr txBox="1"/>
          <p:nvPr/>
        </p:nvSpPr>
        <p:spPr>
          <a:xfrm>
            <a:off x="988030" y="1101562"/>
            <a:ext cx="10112435" cy="1653786"/>
          </a:xfrm>
          <a:prstGeom prst="rect">
            <a:avLst/>
          </a:prstGeom>
          <a:noFill/>
        </p:spPr>
        <p:txBody>
          <a:bodyPr wrap="square">
            <a:spAutoFit/>
          </a:bodyPr>
          <a:lstStyle/>
          <a:p>
            <a:pPr marL="342900" indent="-342900">
              <a:lnSpc>
                <a:spcPct val="13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结合师生实际需求，开展具有针对性的服务活动，如</a:t>
            </a:r>
            <a:r>
              <a:rPr lang="zh-CN" altLang="en-US" sz="2000" b="1" dirty="0">
                <a:solidFill>
                  <a:srgbClr val="C00000"/>
                </a:solidFill>
                <a:latin typeface="微软雅黑" panose="020B0503020204020204" pitchFamily="34" charset="-122"/>
                <a:ea typeface="微软雅黑" panose="020B0503020204020204" pitchFamily="34" charset="-122"/>
              </a:rPr>
              <a:t>竞赛指导</a:t>
            </a:r>
            <a:r>
              <a:rPr lang="zh-CN" altLang="en-US" sz="2000" b="1" dirty="0">
                <a:latin typeface="微软雅黑" panose="020B0503020204020204" pitchFamily="34" charset="-122"/>
                <a:ea typeface="微软雅黑" panose="020B0503020204020204" pitchFamily="34" charset="-122"/>
              </a:rPr>
              <a:t>等，增强党组织的吸引力和凝聚力。</a:t>
            </a:r>
            <a:endParaRPr lang="en-US" altLang="zh-CN" sz="2000" b="1" dirty="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开展丰富多彩的</a:t>
            </a:r>
            <a:r>
              <a:rPr lang="zh-CN" altLang="en-US" sz="2000" b="1" dirty="0">
                <a:solidFill>
                  <a:srgbClr val="C00000"/>
                </a:solidFill>
                <a:latin typeface="微软雅黑" panose="020B0503020204020204" pitchFamily="34" charset="-122"/>
                <a:ea typeface="微软雅黑" panose="020B0503020204020204" pitchFamily="34" charset="-122"/>
              </a:rPr>
              <a:t>文体活动和社会实践活动</a:t>
            </a:r>
            <a:r>
              <a:rPr lang="zh-CN" altLang="en-US" sz="2000" b="1" dirty="0">
                <a:latin typeface="微软雅黑" panose="020B0503020204020204" pitchFamily="34" charset="-122"/>
                <a:ea typeface="微软雅黑" panose="020B0503020204020204" pitchFamily="34" charset="-122"/>
              </a:rPr>
              <a:t>，增强党员的归属感和荣誉感，营造团结和谐的氛围。</a:t>
            </a:r>
            <a:endParaRPr lang="zh-CN" altLang="en-US" sz="2000" b="1" dirty="0">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57194" y="3156676"/>
            <a:ext cx="3090044" cy="2330239"/>
          </a:xfrm>
          <a:prstGeom prst="rect">
            <a:avLst/>
          </a:prstGeom>
        </p:spPr>
      </p:pic>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41" y="3150291"/>
            <a:ext cx="3508093" cy="2330239"/>
          </a:xfrm>
          <a:prstGeom prst="rect">
            <a:avLst/>
          </a:prstGeom>
        </p:spPr>
      </p:pic>
      <p:sp>
        <p:nvSpPr>
          <p:cNvPr id="48" name="文本框 47"/>
          <p:cNvSpPr txBox="1"/>
          <p:nvPr/>
        </p:nvSpPr>
        <p:spPr>
          <a:xfrm>
            <a:off x="1024741" y="5480530"/>
            <a:ext cx="3508093" cy="454512"/>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竞赛辅导活动</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8057195" y="5511164"/>
            <a:ext cx="3090044" cy="454512"/>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消防安全教育活动</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515" y="3156676"/>
            <a:ext cx="2578813" cy="28288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服务师生有力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密切联系群众，解决实际问题</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17" name="矩形 1"/>
          <p:cNvSpPr>
            <a:spLocks noChangeArrowheads="1"/>
          </p:cNvSpPr>
          <p:nvPr/>
        </p:nvSpPr>
        <p:spPr bwMode="auto">
          <a:xfrm>
            <a:off x="897392" y="1069710"/>
            <a:ext cx="10568882" cy="1718945"/>
          </a:xfrm>
          <a:prstGeom prst="rect">
            <a:avLst/>
          </a:prstGeom>
          <a:noFill/>
          <a:ln w="9525">
            <a:noFill/>
            <a:miter lim="800000"/>
          </a:ln>
        </p:spPr>
        <p:txBody>
          <a:bodyPr wrap="square">
            <a:spAutoFit/>
          </a:bodyPr>
          <a:lstStyle/>
          <a:p>
            <a:pPr marL="285750" indent="-285750" algn="just">
              <a:lnSpc>
                <a:spcPct val="120000"/>
              </a:lnSpc>
              <a:spcBef>
                <a:spcPts val="600"/>
              </a:spcBef>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充分发挥其学院核心竞争力，聚焦创新创业竞赛，助力打造品牌活动，举办</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Coffee Hour</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系列活动、“未来科创论坛”系列论坛</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，一年内共举办</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rPr>
              <a:t>Coffee Hour </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6</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“未来科创论坛”系列论坛</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7</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endPar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spcBef>
                <a:spcPts val="600"/>
              </a:spcBef>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3</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位支部成</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员也围绕</a:t>
            </a:r>
            <a:r>
              <a:rPr lang="zh-CN" altLang="en-US" sz="24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创新创业、科研竞赛</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等主题分享自己的经历，为同学们解答疑惑。</a:t>
            </a:r>
            <a:endPar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grpSp>
        <p:nvGrpSpPr>
          <p:cNvPr id="14" name="组合 13"/>
          <p:cNvGrpSpPr/>
          <p:nvPr/>
        </p:nvGrpSpPr>
        <p:grpSpPr>
          <a:xfrm>
            <a:off x="746031" y="3007581"/>
            <a:ext cx="10506565" cy="2502866"/>
            <a:chOff x="746031" y="3007581"/>
            <a:chExt cx="10506565" cy="2502866"/>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6031" y="3007582"/>
              <a:ext cx="3337153" cy="2502865"/>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43" y="3007581"/>
              <a:ext cx="3337153" cy="2502865"/>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737" y="3007582"/>
              <a:ext cx="3337153" cy="2502865"/>
            </a:xfrm>
            <a:prstGeom prst="rect">
              <a:avLst/>
            </a:prstGeom>
          </p:spPr>
        </p:pic>
      </p:grpSp>
      <p:sp>
        <p:nvSpPr>
          <p:cNvPr id="15" name="文本框 14"/>
          <p:cNvSpPr txBox="1"/>
          <p:nvPr/>
        </p:nvSpPr>
        <p:spPr>
          <a:xfrm>
            <a:off x="3910733" y="5833003"/>
            <a:ext cx="4668187" cy="454512"/>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Coffee Hour</a:t>
            </a:r>
            <a:r>
              <a:rPr lang="zh-CN" altLang="en-US" sz="1400" b="1" dirty="0">
                <a:solidFill>
                  <a:schemeClr val="bg1"/>
                </a:solidFill>
                <a:latin typeface="微软雅黑" panose="020B0503020204020204" pitchFamily="34" charset="-122"/>
                <a:ea typeface="微软雅黑" panose="020B0503020204020204" pitchFamily="34" charset="-122"/>
              </a:rPr>
              <a:t>系列活动、“未来科创论坛”系列论坛</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3" name="圆角矩形 4"/>
          <p:cNvSpPr/>
          <p:nvPr/>
        </p:nvSpPr>
        <p:spPr>
          <a:xfrm>
            <a:off x="3133355" y="2156349"/>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微软雅黑" panose="020B0503020204020204" pitchFamily="34" charset="-122"/>
                <a:ea typeface="微软雅黑" panose="020B0503020204020204" pitchFamily="34" charset="-122"/>
                <a:cs typeface="+mn-ea"/>
                <a:sym typeface="+mn-lt"/>
              </a:rPr>
              <a:t>一、基本情况</a:t>
            </a:r>
            <a:endParaRPr lang="zh-CN" altLang="en-US" sz="3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5004996" y="677533"/>
            <a:ext cx="2182008" cy="1015663"/>
          </a:xfrm>
          <a:prstGeom prst="rect">
            <a:avLst/>
          </a:prstGeom>
        </p:spPr>
        <p:txBody>
          <a:bodyPr wrap="none">
            <a:spAutoFit/>
          </a:bodyPr>
          <a:lstStyle/>
          <a:p>
            <a:r>
              <a:rPr lang="zh-CN" altLang="en-US" sz="6000" b="1" dirty="0">
                <a:solidFill>
                  <a:srgbClr val="C00000"/>
                </a:solidFill>
                <a:latin typeface="微软雅黑" panose="020B0503020204020204" pitchFamily="34" charset="-122"/>
                <a:ea typeface="微软雅黑" panose="020B0503020204020204" pitchFamily="34" charset="-122"/>
                <a:cs typeface="+mn-ea"/>
                <a:sym typeface="+mn-lt"/>
              </a:rPr>
              <a:t>目  录</a:t>
            </a:r>
            <a:endParaRPr lang="zh-CN" altLang="en-US" sz="60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9" name="圆角矩形 4"/>
          <p:cNvSpPr/>
          <p:nvPr/>
        </p:nvSpPr>
        <p:spPr>
          <a:xfrm>
            <a:off x="3133354" y="3429000"/>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微软雅黑" panose="020B0503020204020204" pitchFamily="34" charset="-122"/>
                <a:ea typeface="微软雅黑" panose="020B0503020204020204" pitchFamily="34" charset="-122"/>
                <a:cs typeface="+mn-ea"/>
                <a:sym typeface="+mn-lt"/>
              </a:rPr>
              <a:t>二、基础党建</a:t>
            </a:r>
            <a:endParaRPr lang="zh-CN" altLang="en-US" sz="3600" b="1" dirty="0">
              <a:latin typeface="微软雅黑" panose="020B0503020204020204" pitchFamily="34" charset="-122"/>
              <a:ea typeface="微软雅黑" panose="020B0503020204020204" pitchFamily="34" charset="-122"/>
              <a:cs typeface="+mn-ea"/>
              <a:sym typeface="+mn-lt"/>
            </a:endParaRPr>
          </a:p>
        </p:txBody>
      </p:sp>
      <p:sp>
        <p:nvSpPr>
          <p:cNvPr id="6" name="圆角矩形 4"/>
          <p:cNvSpPr/>
          <p:nvPr/>
        </p:nvSpPr>
        <p:spPr>
          <a:xfrm>
            <a:off x="3133354" y="4701651"/>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FF00"/>
                </a:solidFill>
                <a:latin typeface="微软雅黑" panose="020B0503020204020204" pitchFamily="34" charset="-122"/>
                <a:ea typeface="微软雅黑" panose="020B0503020204020204" pitchFamily="34" charset="-122"/>
                <a:cs typeface="+mn-ea"/>
                <a:sym typeface="+mn-lt"/>
              </a:rPr>
              <a:t>三、亮点成果</a:t>
            </a:r>
            <a:endParaRPr lang="zh-CN" altLang="en-US" sz="3600" b="1" dirty="0">
              <a:solidFill>
                <a:srgbClr val="FFFF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5879" y="2614928"/>
            <a:ext cx="10840266" cy="11511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5963492"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支部工作亮点</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产学研深度融合</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15" name="文本框 14"/>
          <p:cNvSpPr txBox="1"/>
          <p:nvPr/>
        </p:nvSpPr>
        <p:spPr>
          <a:xfrm>
            <a:off x="796343" y="2719907"/>
            <a:ext cx="10588258" cy="941155"/>
          </a:xfrm>
          <a:prstGeom prst="rect">
            <a:avLst/>
          </a:prstGeom>
          <a:noFill/>
        </p:spPr>
        <p:txBody>
          <a:bodyPr wrap="square">
            <a:spAutoFit/>
          </a:bodyPr>
          <a:lstStyle/>
          <a:p>
            <a:pPr algn="just">
              <a:lnSpc>
                <a:spcPct val="120000"/>
              </a:lnSpc>
            </a:pPr>
            <a:r>
              <a:rPr lang="zh-CN" altLang="en-US" sz="2000" b="1" dirty="0">
                <a:latin typeface="微软雅黑" panose="020B0503020204020204" pitchFamily="34" charset="-122"/>
                <a:ea typeface="微软雅黑" panose="020B0503020204020204" pitchFamily="34" charset="-122"/>
              </a:rPr>
              <a:t>学院立足</a:t>
            </a:r>
            <a:r>
              <a:rPr lang="zh-CN" altLang="en-US" sz="2400" b="1" dirty="0">
                <a:solidFill>
                  <a:srgbClr val="C00000"/>
                </a:solidFill>
                <a:latin typeface="微软雅黑" panose="020B0503020204020204" pitchFamily="34" charset="-122"/>
                <a:ea typeface="微软雅黑" panose="020B0503020204020204" pitchFamily="34" charset="-122"/>
              </a:rPr>
              <a:t>四个面向</a:t>
            </a:r>
            <a:r>
              <a:rPr lang="zh-CN" altLang="en-US" sz="2000" b="1" dirty="0">
                <a:latin typeface="微软雅黑" panose="020B0503020204020204" pitchFamily="34" charset="-122"/>
                <a:ea typeface="微软雅黑" panose="020B0503020204020204" pitchFamily="34" charset="-122"/>
              </a:rPr>
              <a:t>，持续探索</a:t>
            </a:r>
            <a:r>
              <a:rPr lang="zh-CN" altLang="en-US" sz="2400" b="1" dirty="0">
                <a:solidFill>
                  <a:srgbClr val="C00000"/>
                </a:solidFill>
                <a:latin typeface="微软雅黑" panose="020B0503020204020204" pitchFamily="34" charset="-122"/>
                <a:ea typeface="微软雅黑" panose="020B0503020204020204" pitchFamily="34" charset="-122"/>
              </a:rPr>
              <a:t>“</a:t>
            </a:r>
            <a:r>
              <a:rPr lang="en-US" altLang="zh-CN" sz="2400" b="1" dirty="0">
                <a:solidFill>
                  <a:srgbClr val="C00000"/>
                </a:solidFill>
                <a:latin typeface="微软雅黑" panose="020B0503020204020204" pitchFamily="34" charset="-122"/>
                <a:ea typeface="微软雅黑" panose="020B0503020204020204" pitchFamily="34" charset="-122"/>
              </a:rPr>
              <a:t>1121</a:t>
            </a:r>
            <a:r>
              <a:rPr lang="zh-CN" altLang="en-US" sz="2400" b="1" dirty="0">
                <a:solidFill>
                  <a:srgbClr val="C00000"/>
                </a:solidFill>
                <a:latin typeface="微软雅黑" panose="020B0503020204020204" pitchFamily="34" charset="-122"/>
                <a:ea typeface="微软雅黑" panose="020B0503020204020204" pitchFamily="34" charset="-122"/>
              </a:rPr>
              <a:t>”产学研深度融合新模式</a:t>
            </a:r>
            <a:r>
              <a:rPr lang="zh-CN" altLang="en-US" sz="2000" b="1" dirty="0">
                <a:latin typeface="微软雅黑" panose="020B0503020204020204" pitchFamily="34" charset="-122"/>
                <a:ea typeface="微软雅黑" panose="020B0503020204020204" pitchFamily="34" charset="-122"/>
              </a:rPr>
              <a:t>，与</a:t>
            </a:r>
            <a:r>
              <a:rPr lang="zh-CN" altLang="en-US" sz="2400" b="1" dirty="0">
                <a:solidFill>
                  <a:srgbClr val="C00000"/>
                </a:solidFill>
                <a:latin typeface="微软雅黑" panose="020B0503020204020204" pitchFamily="34" charset="-122"/>
                <a:ea typeface="微软雅黑" panose="020B0503020204020204" pitchFamily="34" charset="-122"/>
              </a:rPr>
              <a:t>大院大所、龙头企业</a:t>
            </a:r>
            <a:r>
              <a:rPr lang="zh-CN" altLang="en-US" sz="2000" b="1" dirty="0">
                <a:latin typeface="微软雅黑" panose="020B0503020204020204" pitchFamily="34" charset="-122"/>
                <a:ea typeface="微软雅黑" panose="020B0503020204020204" pitchFamily="34" charset="-122"/>
              </a:rPr>
              <a:t>共建创新联合体，让学生在</a:t>
            </a:r>
            <a:r>
              <a:rPr lang="zh-CN" altLang="en-US" sz="2400" b="1" dirty="0">
                <a:solidFill>
                  <a:srgbClr val="C00000"/>
                </a:solidFill>
                <a:latin typeface="微软雅黑" panose="020B0503020204020204" pitchFamily="34" charset="-122"/>
                <a:ea typeface="微软雅黑" panose="020B0503020204020204" pitchFamily="34" charset="-122"/>
              </a:rPr>
              <a:t>“枪炮声”</a:t>
            </a:r>
            <a:r>
              <a:rPr lang="zh-CN" altLang="en-US" sz="2000" b="1" dirty="0">
                <a:latin typeface="微软雅黑" panose="020B0503020204020204" pitchFamily="34" charset="-122"/>
                <a:ea typeface="微软雅黑" panose="020B0503020204020204" pitchFamily="34" charset="-122"/>
              </a:rPr>
              <a:t>中研究真问题、开展真科研、产出真成果。</a:t>
            </a:r>
            <a:endParaRPr lang="en-US" altLang="zh-CN" sz="20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7496712" y="3824846"/>
            <a:ext cx="3605939" cy="2331520"/>
            <a:chOff x="7005930" y="3843059"/>
            <a:chExt cx="3605939" cy="2331520"/>
          </a:xfrm>
        </p:grpSpPr>
        <p:pic>
          <p:nvPicPr>
            <p:cNvPr id="10" name="图片 9"/>
            <p:cNvPicPr>
              <a:picLocks noChangeAspect="1"/>
            </p:cNvPicPr>
            <p:nvPr/>
          </p:nvPicPr>
          <p:blipFill>
            <a:blip r:embed="rId1"/>
            <a:stretch>
              <a:fillRect/>
            </a:stretch>
          </p:blipFill>
          <p:spPr>
            <a:xfrm>
              <a:off x="7023693" y="5077243"/>
              <a:ext cx="1779124" cy="1097336"/>
            </a:xfrm>
            <a:prstGeom prst="rect">
              <a:avLst/>
            </a:prstGeom>
          </p:spPr>
        </p:pic>
        <p:pic>
          <p:nvPicPr>
            <p:cNvPr id="20" name="图片 19"/>
            <p:cNvPicPr>
              <a:picLocks noChangeAspect="1"/>
            </p:cNvPicPr>
            <p:nvPr>
              <p:custDataLst>
                <p:tags r:id="rId2"/>
              </p:custDataLst>
            </p:nvPr>
          </p:nvPicPr>
          <p:blipFill>
            <a:blip r:embed="rId3"/>
            <a:stretch>
              <a:fillRect/>
            </a:stretch>
          </p:blipFill>
          <p:spPr>
            <a:xfrm>
              <a:off x="7005930" y="3843059"/>
              <a:ext cx="1779124" cy="1158114"/>
            </a:xfrm>
            <a:prstGeom prst="rect">
              <a:avLst/>
            </a:prstGeom>
            <a:effectLst>
              <a:outerShdw blurRad="50800" dist="38100" dir="2700000" algn="tl" rotWithShape="0">
                <a:prstClr val="black">
                  <a:alpha val="40000"/>
                </a:prstClr>
              </a:outerShdw>
            </a:effectLst>
          </p:spPr>
        </p:pic>
        <p:pic>
          <p:nvPicPr>
            <p:cNvPr id="21" name="图片 20"/>
            <p:cNvPicPr>
              <a:picLocks noChangeAspect="1"/>
            </p:cNvPicPr>
            <p:nvPr>
              <p:custDataLst>
                <p:tags r:id="rId4"/>
              </p:custDataLst>
            </p:nvPr>
          </p:nvPicPr>
          <p:blipFill>
            <a:blip r:embed="rId5"/>
            <a:stretch>
              <a:fillRect/>
            </a:stretch>
          </p:blipFill>
          <p:spPr>
            <a:xfrm>
              <a:off x="8850508" y="3844951"/>
              <a:ext cx="1761361" cy="1182185"/>
            </a:xfrm>
            <a:prstGeom prst="rect">
              <a:avLst/>
            </a:prstGeom>
            <a:effectLst>
              <a:outerShdw blurRad="50800" dist="38100" dir="2700000" algn="tl" rotWithShape="0">
                <a:prstClr val="black">
                  <a:alpha val="40000"/>
                </a:prstClr>
              </a:outerShdw>
            </a:effectLst>
          </p:spPr>
        </p:pic>
        <p:pic>
          <p:nvPicPr>
            <p:cNvPr id="29" name="图片 28" descr="/Users/mac/Desktop/截屏2024-04-14 18.09.22.png截屏2024-04-14 18.09.22"/>
            <p:cNvPicPr>
              <a:picLocks noChangeAspect="1"/>
            </p:cNvPicPr>
            <p:nvPr/>
          </p:nvPicPr>
          <p:blipFill>
            <a:blip r:embed="rId6"/>
            <a:srcRect l="2550" r="2550"/>
            <a:stretch>
              <a:fillRect/>
            </a:stretch>
          </p:blipFill>
          <p:spPr>
            <a:xfrm>
              <a:off x="8850507" y="5090697"/>
              <a:ext cx="1761361" cy="1070429"/>
            </a:xfrm>
            <a:prstGeom prst="rect">
              <a:avLst/>
            </a:prstGeom>
            <a:effectLst>
              <a:outerShdw blurRad="50800" dist="38100" dir="2700000" algn="tl" rotWithShape="0">
                <a:prstClr val="black">
                  <a:alpha val="40000"/>
                </a:prstClr>
              </a:outerShdw>
            </a:effectLst>
          </p:spPr>
        </p:pic>
      </p:grpSp>
      <p:sp>
        <p:nvSpPr>
          <p:cNvPr id="30" name="文本框 29"/>
          <p:cNvSpPr txBox="1"/>
          <p:nvPr/>
        </p:nvSpPr>
        <p:spPr>
          <a:xfrm>
            <a:off x="7514475" y="6180060"/>
            <a:ext cx="3588175" cy="467320"/>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100" b="1" dirty="0">
                <a:solidFill>
                  <a:schemeClr val="bg1"/>
                </a:solidFill>
                <a:latin typeface="微软雅黑" panose="020B0503020204020204" pitchFamily="34" charset="-122"/>
                <a:ea typeface="微软雅黑" panose="020B0503020204020204" pitchFamily="34" charset="-122"/>
              </a:rPr>
              <a:t>省委书记赵一德、省长赵刚、教育部党组成员、副部长吴岩、全省高校、科研院所参观调研创新研究院</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31" name="箭头: 右 30"/>
          <p:cNvSpPr/>
          <p:nvPr/>
        </p:nvSpPr>
        <p:spPr>
          <a:xfrm>
            <a:off x="2697269" y="4422526"/>
            <a:ext cx="256882" cy="1433674"/>
          </a:xfrm>
          <a:prstGeom prst="rightArrow">
            <a:avLst/>
          </a:prstGeom>
          <a:gradFill flip="none" rotWithShape="1">
            <a:gsLst>
              <a:gs pos="0">
                <a:schemeClr val="accent5">
                  <a:lumMod val="75000"/>
                </a:schemeClr>
              </a:gs>
              <a:gs pos="80000">
                <a:schemeClr val="accent5">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32" name="文本框 31"/>
          <p:cNvSpPr txBox="1"/>
          <p:nvPr/>
        </p:nvSpPr>
        <p:spPr>
          <a:xfrm>
            <a:off x="3218028" y="3923742"/>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航天六院</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214550" y="4569690"/>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中国联通</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214550" y="5259842"/>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海尔集团</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26331" y="4147526"/>
            <a:ext cx="1725106" cy="2043447"/>
          </a:xfrm>
          <a:prstGeom prst="rect">
            <a:avLst/>
          </a:prstGeom>
          <a:solidFill>
            <a:srgbClr val="C00000"/>
          </a:solidFill>
          <a:ln w="38100">
            <a:solidFill>
              <a:schemeClr val="bg1"/>
            </a:solidFill>
          </a:ln>
          <a:effectLst>
            <a:outerShdw blurRad="63500" sx="102000" sy="102000" algn="ctr" rotWithShape="0">
              <a:prstClr val="black">
                <a:alpha val="40000"/>
              </a:prstClr>
            </a:outerShdw>
          </a:effectLst>
        </p:spPr>
        <p:txBody>
          <a:bodyPr wrap="square" rtlCol="0" anchor="ctr" anchorCtr="1">
            <a:no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创新联合体</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建设情况</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214550" y="5960443"/>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中国电信</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5124177" y="3923742"/>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中国移动</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5124177" y="4569690"/>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天通控股</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5124177" y="5289208"/>
            <a:ext cx="1649228" cy="439233"/>
          </a:xfrm>
          <a:prstGeom prst="rect">
            <a:avLst/>
          </a:prstGeom>
          <a:solidFill>
            <a:srgbClr val="1557AE"/>
          </a:solidFill>
        </p:spPr>
        <p:txBody>
          <a:bodyPr wrap="square" rtlCol="0" anchor="ctr" anchorCtr="1">
            <a:noAutofit/>
          </a:bodyPr>
          <a:lstStyle/>
          <a:p>
            <a:pPr algn="ctr"/>
            <a:r>
              <a:rPr lang="zh-CN" altLang="en-US" sz="2000" b="1" dirty="0">
                <a:solidFill>
                  <a:srgbClr val="FFFF00"/>
                </a:solidFill>
                <a:latin typeface="微软雅黑" panose="020B0503020204020204" pitchFamily="34" charset="-122"/>
                <a:ea typeface="微软雅黑" panose="020B0503020204020204" pitchFamily="34" charset="-122"/>
              </a:rPr>
              <a:t>陕轨交集团</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5124177" y="5959410"/>
            <a:ext cx="1649228" cy="439233"/>
          </a:xfrm>
          <a:prstGeom prst="rect">
            <a:avLst/>
          </a:prstGeom>
          <a:solidFill>
            <a:srgbClr val="1557AE"/>
          </a:solidFill>
        </p:spPr>
        <p:txBody>
          <a:bodyPr wrap="square" rtlCol="0" anchor="ctr" anchorCtr="1">
            <a:no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航天五院</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45879" y="1264809"/>
            <a:ext cx="4742038" cy="1169551"/>
          </a:xfrm>
          <a:prstGeom prst="rect">
            <a:avLst/>
          </a:prstGeom>
          <a:noFill/>
        </p:spPr>
        <p:txBody>
          <a:bodyPr wrap="square">
            <a:spAutoFit/>
          </a:bodyPr>
          <a:lstStyle/>
          <a:p>
            <a:pPr algn="just"/>
            <a:r>
              <a:rPr lang="zh-CN" altLang="en-US" sz="1400" b="1" dirty="0">
                <a:solidFill>
                  <a:srgbClr val="C00000"/>
                </a:solidFill>
                <a:latin typeface="楷体" panose="02010609060101010101" pitchFamily="49" charset="-122"/>
                <a:ea typeface="楷体" panose="02010609060101010101" pitchFamily="49" charset="-122"/>
              </a:rPr>
              <a:t>党的二十大</a:t>
            </a:r>
            <a:r>
              <a:rPr lang="zh-CN" altLang="en-US" sz="1400" b="1" dirty="0">
                <a:latin typeface="楷体" panose="02010609060101010101" pitchFamily="49" charset="-122"/>
                <a:ea typeface="楷体" panose="02010609060101010101" pitchFamily="49" charset="-122"/>
              </a:rPr>
              <a:t>提出“推进产教融合、科教融汇，加强基础学科、新兴学科、交叉学科建设。”</a:t>
            </a:r>
            <a:endParaRPr lang="zh-CN" altLang="en-US" sz="1400" b="1" dirty="0">
              <a:latin typeface="楷体" panose="02010609060101010101" pitchFamily="49" charset="-122"/>
              <a:ea typeface="楷体" panose="02010609060101010101" pitchFamily="49" charset="-122"/>
            </a:endParaRPr>
          </a:p>
          <a:p>
            <a:pPr algn="just"/>
            <a:r>
              <a:rPr lang="zh-CN" altLang="en-US" sz="1400" b="1" dirty="0">
                <a:solidFill>
                  <a:srgbClr val="C00000"/>
                </a:solidFill>
                <a:latin typeface="楷体" panose="02010609060101010101" pitchFamily="49" charset="-122"/>
                <a:ea typeface="楷体" panose="02010609060101010101" pitchFamily="49" charset="-122"/>
              </a:rPr>
              <a:t>习近平总书记强调</a:t>
            </a:r>
            <a:r>
              <a:rPr lang="zh-CN" altLang="en-US" sz="1400" b="1" dirty="0">
                <a:latin typeface="楷体" panose="02010609060101010101" pitchFamily="49" charset="-122"/>
                <a:ea typeface="楷体" panose="02010609060101010101" pitchFamily="49" charset="-122"/>
              </a:rPr>
              <a:t>：“要实现科教兴国战略、人才强国战略、创新驱动发展战略有效联动，坚持教育发展、科技创新、人才培养一体推进，形成良性循环”。</a:t>
            </a:r>
            <a:endParaRPr lang="zh-CN" altLang="en-US" sz="1400" b="1" dirty="0">
              <a:latin typeface="楷体" panose="02010609060101010101" pitchFamily="49" charset="-122"/>
              <a:ea typeface="楷体" panose="02010609060101010101" pitchFamily="49" charset="-122"/>
            </a:endParaRPr>
          </a:p>
        </p:txBody>
      </p:sp>
      <p:sp>
        <p:nvSpPr>
          <p:cNvPr id="42" name="文本框 41"/>
          <p:cNvSpPr txBox="1"/>
          <p:nvPr/>
        </p:nvSpPr>
        <p:spPr>
          <a:xfrm>
            <a:off x="5515418" y="1250006"/>
            <a:ext cx="2802500" cy="1011367"/>
          </a:xfrm>
          <a:prstGeom prst="rect">
            <a:avLst/>
          </a:prstGeom>
          <a:noFill/>
        </p:spPr>
        <p:txBody>
          <a:bodyPr wrap="square">
            <a:spAutoFit/>
          </a:bodyPr>
          <a:lstStyle/>
          <a:p>
            <a:pPr algn="just">
              <a:lnSpc>
                <a:spcPct val="150000"/>
              </a:lnSpc>
            </a:pPr>
            <a:r>
              <a:rPr lang="zh-CN" altLang="en-US" sz="1400" b="1" dirty="0">
                <a:latin typeface="楷体" panose="02010609060101010101" pitchFamily="49" charset="-122"/>
                <a:ea typeface="楷体" panose="02010609060101010101" pitchFamily="49" charset="-122"/>
              </a:rPr>
              <a:t>第四次工业革命引发的产业革命、科技革命、教育革命，及其对人才培养模式提出了新的要求。 </a:t>
            </a:r>
            <a:endParaRPr lang="zh-CN" altLang="en-US" sz="1400" b="1" dirty="0">
              <a:latin typeface="楷体" panose="02010609060101010101" pitchFamily="49" charset="-122"/>
              <a:ea typeface="楷体" panose="02010609060101010101" pitchFamily="49" charset="-122"/>
            </a:endParaRPr>
          </a:p>
        </p:txBody>
      </p:sp>
      <p:sp>
        <p:nvSpPr>
          <p:cNvPr id="43" name="文本框 42"/>
          <p:cNvSpPr txBox="1"/>
          <p:nvPr/>
        </p:nvSpPr>
        <p:spPr>
          <a:xfrm>
            <a:off x="8521513" y="1303505"/>
            <a:ext cx="3238928" cy="1092158"/>
          </a:xfrm>
          <a:prstGeom prst="rect">
            <a:avLst/>
          </a:prstGeom>
          <a:noFill/>
        </p:spPr>
        <p:txBody>
          <a:bodyPr wrap="square">
            <a:spAutoFit/>
          </a:bodyPr>
          <a:lstStyle/>
          <a:p>
            <a:pPr algn="just">
              <a:lnSpc>
                <a:spcPct val="120000"/>
              </a:lnSpc>
            </a:pPr>
            <a:r>
              <a:rPr lang="zh-CN" altLang="en-US" sz="1400" b="1" dirty="0">
                <a:latin typeface="楷体" panose="02010609060101010101" pitchFamily="49" charset="-122"/>
                <a:ea typeface="楷体" panose="02010609060101010101" pitchFamily="49" charset="-122"/>
              </a:rPr>
              <a:t>面对国家的需要、时代的要求，高校发展需要突破传统模式，深化与领军企业、大院大所的合作，探索学科交叉、产教融合新范式。</a:t>
            </a:r>
            <a:endParaRPr lang="zh-CN" altLang="en-US" sz="1400" b="1" dirty="0">
              <a:latin typeface="楷体" panose="02010609060101010101" pitchFamily="49" charset="-122"/>
              <a:ea typeface="楷体" panose="02010609060101010101" pitchFamily="49" charset="-122"/>
            </a:endParaRPr>
          </a:p>
        </p:txBody>
      </p:sp>
      <p:pic>
        <p:nvPicPr>
          <p:cNvPr id="46" name="图形 45" descr="书籍 纯色填充"/>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887" y="884068"/>
            <a:ext cx="412447" cy="412447"/>
          </a:xfrm>
          <a:prstGeom prst="rect">
            <a:avLst/>
          </a:prstGeom>
        </p:spPr>
      </p:pic>
      <p:pic>
        <p:nvPicPr>
          <p:cNvPr id="48" name="图形 47" descr="云计算 纯色填充"/>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7819" y="902998"/>
            <a:ext cx="374586" cy="374586"/>
          </a:xfrm>
          <a:prstGeom prst="rect">
            <a:avLst/>
          </a:prstGeom>
        </p:spPr>
      </p:pic>
      <p:pic>
        <p:nvPicPr>
          <p:cNvPr id="50" name="图形 49" descr="书架上的书籍 纯色填充"/>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01653" y="835275"/>
            <a:ext cx="456272" cy="456272"/>
          </a:xfrm>
          <a:prstGeom prst="rect">
            <a:avLst/>
          </a:prstGeom>
        </p:spPr>
      </p:pic>
      <p:sp>
        <p:nvSpPr>
          <p:cNvPr id="51" name="文本框 50"/>
          <p:cNvSpPr txBox="1"/>
          <p:nvPr/>
        </p:nvSpPr>
        <p:spPr>
          <a:xfrm>
            <a:off x="1041595" y="852873"/>
            <a:ext cx="1942863"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国家的需要</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5922405" y="823223"/>
            <a:ext cx="1942863"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时代的要求</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9052069" y="838337"/>
            <a:ext cx="2464044"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高校发展的要求</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5387917" y="902998"/>
            <a:ext cx="0" cy="163866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386274" y="913326"/>
            <a:ext cx="0" cy="163866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6784230"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支部工作亮点</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“卡脖子”技术攻坚</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21" name="文本框 20"/>
          <p:cNvSpPr txBox="1"/>
          <p:nvPr/>
        </p:nvSpPr>
        <p:spPr>
          <a:xfrm>
            <a:off x="297951" y="1058705"/>
            <a:ext cx="11665252" cy="1975284"/>
          </a:xfrm>
          <a:prstGeom prst="rect">
            <a:avLst/>
          </a:prstGeom>
          <a:noFill/>
        </p:spPr>
        <p:txBody>
          <a:bodyPr wrap="square">
            <a:spAutoFit/>
          </a:bodyPr>
          <a:lstStyle/>
          <a:p>
            <a:pPr algn="just">
              <a:lnSpc>
                <a:spcPct val="120000"/>
              </a:lnSpc>
            </a:pPr>
            <a:r>
              <a:rPr lang="zh-CN" altLang="en-US" sz="2400"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支部成员围绕</a:t>
            </a:r>
            <a:r>
              <a:rPr lang="en-US" altLang="zh-CN" sz="2400" b="1" dirty="0">
                <a:solidFill>
                  <a:srgbClr val="C00000"/>
                </a:solidFill>
                <a:latin typeface="微软雅黑" panose="020B0503020204020204" pitchFamily="34" charset="-122"/>
                <a:ea typeface="微软雅黑" panose="020B0503020204020204" pitchFamily="34" charset="-122"/>
              </a:rPr>
              <a:t>AI+</a:t>
            </a:r>
            <a:r>
              <a:rPr lang="zh-CN" altLang="en-US" sz="2400" b="1" dirty="0">
                <a:solidFill>
                  <a:srgbClr val="C00000"/>
                </a:solidFill>
                <a:latin typeface="微软雅黑" panose="020B0503020204020204" pitchFamily="34" charset="-122"/>
                <a:ea typeface="微软雅黑" panose="020B0503020204020204" pitchFamily="34" charset="-122"/>
              </a:rPr>
              <a:t>、储能科技、智能制造、医工学</a:t>
            </a:r>
            <a:r>
              <a:rPr lang="zh-CN" altLang="en-US" sz="2400" b="1" dirty="0">
                <a:latin typeface="微软雅黑" panose="020B0503020204020204" pitchFamily="34" charset="-122"/>
                <a:ea typeface="微软雅黑" panose="020B0503020204020204" pitchFamily="34" charset="-122"/>
              </a:rPr>
              <a:t>等新专业方向为切口，聚焦</a:t>
            </a:r>
            <a:r>
              <a:rPr lang="zh-CN" altLang="en-US" sz="2800" b="1" dirty="0">
                <a:solidFill>
                  <a:srgbClr val="C00000"/>
                </a:solidFill>
                <a:latin typeface="微软雅黑" panose="020B0503020204020204" pitchFamily="34" charset="-122"/>
                <a:ea typeface="微软雅黑" panose="020B0503020204020204" pitchFamily="34" charset="-122"/>
              </a:rPr>
              <a:t>深海、深蓝、深空、深地、生命健康、绿色能源和社会变革</a:t>
            </a:r>
            <a:r>
              <a:rPr lang="zh-CN" altLang="en-US" sz="2400" b="1" dirty="0">
                <a:latin typeface="微软雅黑" panose="020B0503020204020204" pitchFamily="34" charset="-122"/>
                <a:ea typeface="微软雅黑" panose="020B0503020204020204" pitchFamily="34" charset="-122"/>
              </a:rPr>
              <a:t>等领域选题进行“卡脖子” 技术攻坚；</a:t>
            </a:r>
            <a:endParaRPr lang="en-US" altLang="zh-CN" sz="2400" b="1" dirty="0">
              <a:latin typeface="微软雅黑" panose="020B0503020204020204" pitchFamily="34" charset="-122"/>
              <a:ea typeface="微软雅黑" panose="020B0503020204020204" pitchFamily="34" charset="-122"/>
            </a:endParaRPr>
          </a:p>
          <a:p>
            <a:pPr algn="just">
              <a:lnSpc>
                <a:spcPct val="120000"/>
              </a:lnSpc>
            </a:pPr>
            <a:r>
              <a:rPr lang="zh-CN" altLang="en-US" sz="2400" b="1" dirty="0">
                <a:latin typeface="微软雅黑" panose="020B0503020204020204" pitchFamily="34" charset="-122"/>
                <a:ea typeface="微软雅黑" panose="020B0503020204020204" pitchFamily="34" charset="-122"/>
              </a:rPr>
              <a:t>       支部成员</a:t>
            </a:r>
            <a:r>
              <a:rPr lang="zh-CN" altLang="en-US" sz="2400" b="1" dirty="0">
                <a:solidFill>
                  <a:srgbClr val="C00000"/>
                </a:solidFill>
                <a:latin typeface="微软雅黑" panose="020B0503020204020204" pitchFamily="34" charset="-122"/>
                <a:ea typeface="微软雅黑" panose="020B0503020204020204" pitchFamily="34" charset="-122"/>
              </a:rPr>
              <a:t>参研科研项目</a:t>
            </a:r>
            <a:r>
              <a:rPr lang="en-US" altLang="zh-CN" sz="2400" b="1" dirty="0">
                <a:solidFill>
                  <a:srgbClr val="C00000"/>
                </a:solidFill>
                <a:latin typeface="微软雅黑" panose="020B0503020204020204" pitchFamily="34" charset="-122"/>
                <a:ea typeface="微软雅黑" panose="020B0503020204020204" pitchFamily="34" charset="-122"/>
              </a:rPr>
              <a:t>9</a:t>
            </a:r>
            <a:r>
              <a:rPr lang="zh-CN" altLang="en-US" sz="2400" b="1" dirty="0">
                <a:solidFill>
                  <a:srgbClr val="C00000"/>
                </a:solidFill>
                <a:latin typeface="微软雅黑" panose="020B0503020204020204" pitchFamily="34" charset="-122"/>
                <a:ea typeface="微软雅黑" panose="020B0503020204020204" pitchFamily="34" charset="-122"/>
              </a:rPr>
              <a:t>项</a:t>
            </a:r>
            <a:r>
              <a:rPr lang="zh-CN" altLang="en-US" sz="2400" b="1" dirty="0">
                <a:latin typeface="微软雅黑" panose="020B0503020204020204" pitchFamily="34" charset="-122"/>
                <a:ea typeface="微软雅黑" panose="020B0503020204020204" pitchFamily="34" charset="-122"/>
              </a:rPr>
              <a:t>，其中重大课题</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项，横向课题</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项，主持校级课题</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项。</a:t>
            </a:r>
            <a:endParaRPr lang="en-US" altLang="zh-CN" sz="2400" b="1" dirty="0">
              <a:latin typeface="微软雅黑" panose="020B0503020204020204" pitchFamily="34" charset="-122"/>
              <a:ea typeface="微软雅黑" panose="020B0503020204020204" pitchFamily="34" charset="-122"/>
            </a:endParaRPr>
          </a:p>
        </p:txBody>
      </p:sp>
      <p:graphicFrame>
        <p:nvGraphicFramePr>
          <p:cNvPr id="3" name="表格 5"/>
          <p:cNvGraphicFramePr>
            <a:graphicFrameLocks noGrp="1"/>
          </p:cNvGraphicFramePr>
          <p:nvPr/>
        </p:nvGraphicFramePr>
        <p:xfrm>
          <a:off x="372636" y="3247249"/>
          <a:ext cx="5867203" cy="2687320"/>
        </p:xfrm>
        <a:graphic>
          <a:graphicData uri="http://schemas.openxmlformats.org/drawingml/2006/table">
            <a:tbl>
              <a:tblPr firstRow="1" bandRow="1">
                <a:tableStyleId>{21E4AEA4-8DFA-4A89-87EB-49C32662AFE0}</a:tableStyleId>
              </a:tblPr>
              <a:tblGrid>
                <a:gridCol w="665472"/>
                <a:gridCol w="1407142"/>
                <a:gridCol w="3794589"/>
              </a:tblGrid>
              <a:tr h="370840">
                <a:tc>
                  <a:txBody>
                    <a:bodyPr/>
                    <a:lstStyle/>
                    <a:p>
                      <a:pPr algn="ctr"/>
                      <a:r>
                        <a:rPr lang="zh-CN" altLang="en-US" sz="1600" dirty="0">
                          <a:latin typeface="微软雅黑" panose="020B0503020204020204" pitchFamily="34" charset="-122"/>
                          <a:ea typeface="微软雅黑" panose="020B0503020204020204" pitchFamily="34" charset="-122"/>
                        </a:rPr>
                        <a:t>序号</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专业</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论文选题</a:t>
                      </a:r>
                      <a:endParaRPr lang="zh-CN" altLang="en-US" sz="1600" dirty="0">
                        <a:latin typeface="微软雅黑" panose="020B0503020204020204" pitchFamily="34" charset="-122"/>
                        <a:ea typeface="微软雅黑" panose="020B0503020204020204" pitchFamily="34" charset="-122"/>
                      </a:endParaRPr>
                    </a:p>
                  </a:txBody>
                  <a:tcPr anchor="ctr"/>
                </a:tc>
              </a:tr>
              <a:tr h="370840">
                <a:tc>
                  <a:txBody>
                    <a:bodyPr/>
                    <a:lstStyle/>
                    <a:p>
                      <a:pPr algn="ctr"/>
                      <a:r>
                        <a:rPr lang="en-US" altLang="zh-CN" sz="1600" dirty="0">
                          <a:latin typeface="微软雅黑" panose="020B0503020204020204" pitchFamily="34" charset="-122"/>
                          <a:ea typeface="微软雅黑" panose="020B0503020204020204" pitchFamily="34" charset="-122"/>
                        </a:rPr>
                        <a:t>1</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临床医学</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l"/>
                      <a:r>
                        <a:rPr lang="zh-CN" altLang="en-US" sz="1600" dirty="0">
                          <a:latin typeface="微软雅黑" panose="020B0503020204020204" pitchFamily="34" charset="-122"/>
                          <a:ea typeface="微软雅黑" panose="020B0503020204020204" pitchFamily="34" charset="-122"/>
                        </a:rPr>
                        <a:t>重离子治疗的放射生物学效应及增敏的机制研究</a:t>
                      </a:r>
                      <a:endParaRPr lang="zh-CN" altLang="en-US" sz="1600" dirty="0">
                        <a:latin typeface="微软雅黑" panose="020B0503020204020204" pitchFamily="34" charset="-122"/>
                        <a:ea typeface="微软雅黑" panose="020B0503020204020204" pitchFamily="34" charset="-122"/>
                      </a:endParaRPr>
                    </a:p>
                  </a:txBody>
                  <a:tcPr anchor="ctr"/>
                </a:tc>
              </a:tr>
              <a:tr h="370840">
                <a:tc>
                  <a:txBody>
                    <a:bodyPr/>
                    <a:lstStyle/>
                    <a:p>
                      <a:pPr algn="ctr"/>
                      <a:r>
                        <a:rPr lang="en-US" altLang="zh-CN" sz="1600" dirty="0">
                          <a:latin typeface="微软雅黑" panose="020B0503020204020204" pitchFamily="34" charset="-122"/>
                          <a:ea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机械工程</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l"/>
                      <a:r>
                        <a:rPr lang="zh-CN" altLang="en-US" sz="1600" dirty="0">
                          <a:latin typeface="微软雅黑" panose="020B0503020204020204" pitchFamily="34" charset="-122"/>
                          <a:ea typeface="微软雅黑" panose="020B0503020204020204" pitchFamily="34" charset="-122"/>
                        </a:rPr>
                        <a:t>复杂干扰下基于视频信息的深度迁移学习液体火箭发动机异常监测研究</a:t>
                      </a:r>
                      <a:endParaRPr lang="zh-CN" altLang="en-US" sz="1600" dirty="0">
                        <a:latin typeface="微软雅黑" panose="020B0503020204020204" pitchFamily="34" charset="-122"/>
                        <a:ea typeface="微软雅黑" panose="020B0503020204020204" pitchFamily="34" charset="-122"/>
                      </a:endParaRPr>
                    </a:p>
                  </a:txBody>
                  <a:tcPr anchor="ctr"/>
                </a:tc>
              </a:tr>
              <a:tr h="370840">
                <a:tc>
                  <a:txBody>
                    <a:bodyPr/>
                    <a:lstStyle/>
                    <a:p>
                      <a:pPr algn="ctr"/>
                      <a:r>
                        <a:rPr lang="en-US" altLang="zh-CN" sz="1600" dirty="0">
                          <a:latin typeface="微软雅黑" panose="020B0503020204020204" pitchFamily="34" charset="-122"/>
                          <a:ea typeface="微软雅黑" panose="020B0503020204020204" pitchFamily="34" charset="-122"/>
                        </a:rPr>
                        <a:t>3</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动力工程及工程热物理</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l"/>
                      <a:r>
                        <a:rPr lang="zh-CN" altLang="en-US" sz="1600" dirty="0">
                          <a:latin typeface="微软雅黑" panose="020B0503020204020204" pitchFamily="34" charset="-122"/>
                          <a:ea typeface="微软雅黑" panose="020B0503020204020204" pitchFamily="34" charset="-122"/>
                        </a:rPr>
                        <a:t>储热式换热装置结构设计及其在空间站热电转换系统中的应用</a:t>
                      </a:r>
                      <a:endParaRPr lang="zh-CN" altLang="en-US" sz="1600" dirty="0">
                        <a:latin typeface="微软雅黑" panose="020B0503020204020204" pitchFamily="34" charset="-122"/>
                        <a:ea typeface="微软雅黑" panose="020B0503020204020204" pitchFamily="34" charset="-122"/>
                      </a:endParaRPr>
                    </a:p>
                  </a:txBody>
                  <a:tcPr anchor="ctr"/>
                </a:tc>
              </a:tr>
              <a:tr h="370840">
                <a:tc>
                  <a:txBody>
                    <a:bodyPr/>
                    <a:lstStyle/>
                    <a:p>
                      <a:pPr algn="ctr"/>
                      <a:r>
                        <a:rPr lang="en-US" altLang="zh-CN" sz="1600" dirty="0">
                          <a:latin typeface="微软雅黑" panose="020B0503020204020204" pitchFamily="34" charset="-122"/>
                          <a:ea typeface="微软雅黑" panose="020B0503020204020204" pitchFamily="34" charset="-122"/>
                        </a:rPr>
                        <a:t>4</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材料科学与工程</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l"/>
                      <a:r>
                        <a:rPr lang="zh-CN" altLang="en-US" sz="1600" dirty="0">
                          <a:latin typeface="微软雅黑" panose="020B0503020204020204" pitchFamily="34" charset="-122"/>
                          <a:ea typeface="微软雅黑" panose="020B0503020204020204" pitchFamily="34" charset="-122"/>
                        </a:rPr>
                        <a:t>超音速飞行器表面耐高温氧化涂层界面调控与性能研究</a:t>
                      </a:r>
                      <a:endParaRPr lang="zh-CN" altLang="en-US" sz="1600" dirty="0">
                        <a:latin typeface="微软雅黑" panose="020B0503020204020204" pitchFamily="34" charset="-122"/>
                        <a:ea typeface="微软雅黑" panose="020B0503020204020204" pitchFamily="34" charset="-122"/>
                      </a:endParaRPr>
                    </a:p>
                  </a:txBody>
                  <a:tcPr anchor="ctr"/>
                </a:tc>
              </a:tr>
            </a:tbl>
          </a:graphicData>
        </a:graphic>
      </p:graphicFrame>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7781" y="3213235"/>
            <a:ext cx="5281310" cy="2755349"/>
          </a:xfrm>
          <a:prstGeom prst="rect">
            <a:avLst/>
          </a:prstGeom>
        </p:spPr>
      </p:pic>
      <p:sp>
        <p:nvSpPr>
          <p:cNvPr id="30" name="文本框 29"/>
          <p:cNvSpPr txBox="1"/>
          <p:nvPr/>
        </p:nvSpPr>
        <p:spPr>
          <a:xfrm>
            <a:off x="6527781" y="5945730"/>
            <a:ext cx="5281310" cy="376867"/>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支部成员参加各类学术活动</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712410" y="5975451"/>
            <a:ext cx="3187654" cy="317424"/>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支部成员论文选题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6784230"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支部工作亮点</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双导师育人成效显著</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grpSp>
        <p:nvGrpSpPr>
          <p:cNvPr id="41" name="组合 40"/>
          <p:cNvGrpSpPr/>
          <p:nvPr/>
        </p:nvGrpSpPr>
        <p:grpSpPr>
          <a:xfrm>
            <a:off x="240930" y="2614637"/>
            <a:ext cx="5649602" cy="4080985"/>
            <a:chOff x="261478" y="2180446"/>
            <a:chExt cx="5649602" cy="4080985"/>
          </a:xfrm>
        </p:grpSpPr>
        <p:sp>
          <p:nvSpPr>
            <p:cNvPr id="42" name="任意多边形: 形状 41"/>
            <p:cNvSpPr/>
            <p:nvPr/>
          </p:nvSpPr>
          <p:spPr>
            <a:xfrm>
              <a:off x="1070460" y="2201834"/>
              <a:ext cx="4578377" cy="3970546"/>
            </a:xfrm>
            <a:custGeom>
              <a:avLst/>
              <a:gdLst>
                <a:gd name="connsiteX0" fmla="*/ 3424021 w 5849758"/>
                <a:gd name="connsiteY0" fmla="*/ 0 h 3087033"/>
                <a:gd name="connsiteX1" fmla="*/ 5849758 w 5849758"/>
                <a:gd name="connsiteY1" fmla="*/ 0 h 3087033"/>
                <a:gd name="connsiteX2" fmla="*/ 5849758 w 5849758"/>
                <a:gd name="connsiteY2" fmla="*/ 1250965 h 3087033"/>
                <a:gd name="connsiteX3" fmla="*/ 2808995 w 5849758"/>
                <a:gd name="connsiteY3" fmla="*/ 3087033 h 3087033"/>
                <a:gd name="connsiteX4" fmla="*/ 615621 w 5849758"/>
                <a:gd name="connsiteY4" fmla="*/ 3087033 h 3087033"/>
                <a:gd name="connsiteX5" fmla="*/ 0 w 5849758"/>
                <a:gd name="connsiteY5" fmla="*/ 2067487 h 308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758" h="3087033">
                  <a:moveTo>
                    <a:pt x="3424021" y="0"/>
                  </a:moveTo>
                  <a:lnTo>
                    <a:pt x="5849758" y="0"/>
                  </a:lnTo>
                  <a:lnTo>
                    <a:pt x="5849758" y="1250965"/>
                  </a:lnTo>
                  <a:lnTo>
                    <a:pt x="2808995" y="3087033"/>
                  </a:lnTo>
                  <a:lnTo>
                    <a:pt x="615621" y="3087033"/>
                  </a:lnTo>
                  <a:lnTo>
                    <a:pt x="0" y="206748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直角三角形 42"/>
            <p:cNvSpPr/>
            <p:nvPr/>
          </p:nvSpPr>
          <p:spPr>
            <a:xfrm rot="10800000">
              <a:off x="3737685" y="2201833"/>
              <a:ext cx="2145298" cy="3999807"/>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4" name="组合 43"/>
            <p:cNvGrpSpPr/>
            <p:nvPr/>
          </p:nvGrpSpPr>
          <p:grpSpPr>
            <a:xfrm>
              <a:off x="261478" y="2180446"/>
              <a:ext cx="5649602" cy="4080985"/>
              <a:chOff x="257500" y="1279011"/>
              <a:chExt cx="6318006" cy="5464373"/>
            </a:xfrm>
          </p:grpSpPr>
          <p:grpSp>
            <p:nvGrpSpPr>
              <p:cNvPr id="46" name="组合 45"/>
              <p:cNvGrpSpPr/>
              <p:nvPr/>
            </p:nvGrpSpPr>
            <p:grpSpPr>
              <a:xfrm>
                <a:off x="257500" y="1279011"/>
                <a:ext cx="6318006" cy="5464373"/>
                <a:chOff x="257500" y="1279011"/>
                <a:chExt cx="6318006" cy="5464373"/>
              </a:xfrm>
            </p:grpSpPr>
            <p:sp>
              <p:nvSpPr>
                <p:cNvPr id="50" name="矩形 49"/>
                <p:cNvSpPr/>
                <p:nvPr/>
              </p:nvSpPr>
              <p:spPr>
                <a:xfrm>
                  <a:off x="257500" y="1353047"/>
                  <a:ext cx="6318006" cy="3272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51" name="直角三角形 66"/>
                <p:cNvSpPr/>
                <p:nvPr/>
              </p:nvSpPr>
              <p:spPr>
                <a:xfrm>
                  <a:off x="257500" y="1279011"/>
                  <a:ext cx="3677891" cy="3099157"/>
                </a:xfrm>
                <a:custGeom>
                  <a:avLst/>
                  <a:gdLst>
                    <a:gd name="connsiteX0" fmla="*/ 0 w 3099157"/>
                    <a:gd name="connsiteY0" fmla="*/ 3099157 h 3099157"/>
                    <a:gd name="connsiteX1" fmla="*/ 0 w 3099157"/>
                    <a:gd name="connsiteY1" fmla="*/ 0 h 3099157"/>
                    <a:gd name="connsiteX2" fmla="*/ 3099157 w 3099157"/>
                    <a:gd name="connsiteY2" fmla="*/ 3099157 h 3099157"/>
                    <a:gd name="connsiteX3" fmla="*/ 0 w 3099157"/>
                    <a:gd name="connsiteY3" fmla="*/ 3099157 h 3099157"/>
                    <a:gd name="connsiteX0-1" fmla="*/ 0 w 3099157"/>
                    <a:gd name="connsiteY0-2" fmla="*/ 3099157 h 3099157"/>
                    <a:gd name="connsiteX1-3" fmla="*/ 0 w 3099157"/>
                    <a:gd name="connsiteY1-4" fmla="*/ 0 h 3099157"/>
                    <a:gd name="connsiteX2-5" fmla="*/ 552728 w 3099157"/>
                    <a:gd name="connsiteY2-6" fmla="*/ 522052 h 3099157"/>
                    <a:gd name="connsiteX3-7" fmla="*/ 3099157 w 3099157"/>
                    <a:gd name="connsiteY3-8" fmla="*/ 3099157 h 3099157"/>
                    <a:gd name="connsiteX4" fmla="*/ 0 w 3099157"/>
                    <a:gd name="connsiteY4" fmla="*/ 3099157 h 3099157"/>
                    <a:gd name="connsiteX0-9" fmla="*/ 0 w 3099157"/>
                    <a:gd name="connsiteY0-10" fmla="*/ 3099157 h 3099157"/>
                    <a:gd name="connsiteX1-11" fmla="*/ 0 w 3099157"/>
                    <a:gd name="connsiteY1-12" fmla="*/ 0 h 3099157"/>
                    <a:gd name="connsiteX2-13" fmla="*/ 980991 w 3099157"/>
                    <a:gd name="connsiteY2-14" fmla="*/ 12766 h 3099157"/>
                    <a:gd name="connsiteX3-15" fmla="*/ 3099157 w 3099157"/>
                    <a:gd name="connsiteY3-16" fmla="*/ 3099157 h 3099157"/>
                    <a:gd name="connsiteX4-17" fmla="*/ 0 w 3099157"/>
                    <a:gd name="connsiteY4-18" fmla="*/ 3099157 h 3099157"/>
                    <a:gd name="connsiteX0-19" fmla="*/ 0 w 3099157"/>
                    <a:gd name="connsiteY0-20" fmla="*/ 3099157 h 3099157"/>
                    <a:gd name="connsiteX1-21" fmla="*/ 0 w 3099157"/>
                    <a:gd name="connsiteY1-22" fmla="*/ 0 h 3099157"/>
                    <a:gd name="connsiteX2-23" fmla="*/ 968799 w 3099157"/>
                    <a:gd name="connsiteY2-24" fmla="*/ 574 h 3099157"/>
                    <a:gd name="connsiteX3-25" fmla="*/ 3099157 w 3099157"/>
                    <a:gd name="connsiteY3-26" fmla="*/ 3099157 h 3099157"/>
                    <a:gd name="connsiteX4-27" fmla="*/ 0 w 3099157"/>
                    <a:gd name="connsiteY4-28" fmla="*/ 3099157 h 3099157"/>
                    <a:gd name="connsiteX0-29" fmla="*/ 0 w 3677891"/>
                    <a:gd name="connsiteY0-30" fmla="*/ 3099157 h 3099157"/>
                    <a:gd name="connsiteX1-31" fmla="*/ 0 w 3677891"/>
                    <a:gd name="connsiteY1-32" fmla="*/ 0 h 3099157"/>
                    <a:gd name="connsiteX2-33" fmla="*/ 968799 w 3677891"/>
                    <a:gd name="connsiteY2-34" fmla="*/ 574 h 3099157"/>
                    <a:gd name="connsiteX3-35" fmla="*/ 3677891 w 3677891"/>
                    <a:gd name="connsiteY3-36" fmla="*/ 3099157 h 3099157"/>
                    <a:gd name="connsiteX4-37" fmla="*/ 0 w 3677891"/>
                    <a:gd name="connsiteY4-38" fmla="*/ 3099157 h 309915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677891" h="3099157">
                      <a:moveTo>
                        <a:pt x="0" y="3099157"/>
                      </a:moveTo>
                      <a:lnTo>
                        <a:pt x="0" y="0"/>
                      </a:lnTo>
                      <a:lnTo>
                        <a:pt x="968799" y="574"/>
                      </a:lnTo>
                      <a:lnTo>
                        <a:pt x="3677891" y="3099157"/>
                      </a:lnTo>
                      <a:lnTo>
                        <a:pt x="0" y="309915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52" name="直角三角形 51"/>
                <p:cNvSpPr/>
                <p:nvPr/>
              </p:nvSpPr>
              <p:spPr>
                <a:xfrm rot="10800000">
                  <a:off x="3464840" y="1353045"/>
                  <a:ext cx="3110666" cy="4065232"/>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53" name="任意多边形: 形状 52"/>
                <p:cNvSpPr/>
                <p:nvPr/>
              </p:nvSpPr>
              <p:spPr>
                <a:xfrm>
                  <a:off x="725748" y="1291135"/>
                  <a:ext cx="5849758" cy="3087033"/>
                </a:xfrm>
                <a:custGeom>
                  <a:avLst/>
                  <a:gdLst>
                    <a:gd name="connsiteX0" fmla="*/ 3424021 w 5849758"/>
                    <a:gd name="connsiteY0" fmla="*/ 0 h 3087033"/>
                    <a:gd name="connsiteX1" fmla="*/ 5849758 w 5849758"/>
                    <a:gd name="connsiteY1" fmla="*/ 0 h 3087033"/>
                    <a:gd name="connsiteX2" fmla="*/ 5849758 w 5849758"/>
                    <a:gd name="connsiteY2" fmla="*/ 1250965 h 3087033"/>
                    <a:gd name="connsiteX3" fmla="*/ 2808995 w 5849758"/>
                    <a:gd name="connsiteY3" fmla="*/ 3087033 h 3087033"/>
                    <a:gd name="connsiteX4" fmla="*/ 615621 w 5849758"/>
                    <a:gd name="connsiteY4" fmla="*/ 3087033 h 3087033"/>
                    <a:gd name="connsiteX5" fmla="*/ 0 w 5849758"/>
                    <a:gd name="connsiteY5" fmla="*/ 2067487 h 308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758" h="3087033">
                      <a:moveTo>
                        <a:pt x="3424021" y="0"/>
                      </a:moveTo>
                      <a:lnTo>
                        <a:pt x="5849758" y="0"/>
                      </a:lnTo>
                      <a:lnTo>
                        <a:pt x="5849758" y="1250965"/>
                      </a:lnTo>
                      <a:lnTo>
                        <a:pt x="2808995" y="3087033"/>
                      </a:lnTo>
                      <a:lnTo>
                        <a:pt x="615621" y="3087033"/>
                      </a:lnTo>
                      <a:lnTo>
                        <a:pt x="0" y="206748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54" name="直角三角形 53"/>
                <p:cNvSpPr/>
                <p:nvPr/>
              </p:nvSpPr>
              <p:spPr>
                <a:xfrm>
                  <a:off x="257501" y="2245489"/>
                  <a:ext cx="2095868" cy="4497895"/>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grpSp>
          <p:sp>
            <p:nvSpPr>
              <p:cNvPr id="47" name="矩形 46"/>
              <p:cNvSpPr/>
              <p:nvPr/>
            </p:nvSpPr>
            <p:spPr>
              <a:xfrm>
                <a:off x="376205" y="1682677"/>
                <a:ext cx="6080597" cy="260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48" name="等腰三角形 47"/>
              <p:cNvSpPr/>
              <p:nvPr/>
            </p:nvSpPr>
            <p:spPr>
              <a:xfrm rot="10800000">
                <a:off x="1692583" y="1296829"/>
                <a:ext cx="1301671" cy="43408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49" name="直角三角形 48"/>
              <p:cNvSpPr/>
              <p:nvPr/>
            </p:nvSpPr>
            <p:spPr>
              <a:xfrm rot="16200000">
                <a:off x="3640307" y="1647216"/>
                <a:ext cx="2926387" cy="2706605"/>
              </a:xfrm>
              <a:prstGeom prst="rtTriangle">
                <a:avLst/>
              </a:prstGeom>
              <a:solidFill>
                <a:srgbClr val="B2D6E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grpSp>
        <p:sp>
          <p:nvSpPr>
            <p:cNvPr id="45" name="文本框 44"/>
            <p:cNvSpPr txBox="1"/>
            <p:nvPr/>
          </p:nvSpPr>
          <p:spPr>
            <a:xfrm>
              <a:off x="339528" y="2437594"/>
              <a:ext cx="5445216" cy="3580469"/>
            </a:xfrm>
            <a:prstGeom prst="rect">
              <a:avLst/>
            </a:prstGeom>
            <a:solidFill>
              <a:schemeClr val="bg1"/>
            </a:solid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buFont typeface="Wingdings" panose="05000000000000000000" charset="0"/>
                <a:buNone/>
              </a:pPr>
              <a:r>
                <a:rPr lang="zh-CN" altLang="en-US" sz="1600" b="1" kern="0" spc="-100" noProof="0" dirty="0">
                  <a:ln>
                    <a:noFill/>
                  </a:ln>
                  <a:solidFill>
                    <a:srgbClr val="1557AE"/>
                  </a:solidFill>
                  <a:effectLst/>
                  <a:uLnTx/>
                  <a:uFillTx/>
                  <a:latin typeface="微软雅黑" panose="020B0503020204020204" pitchFamily="34" charset="-122"/>
                  <a:ea typeface="微软雅黑" panose="020B0503020204020204" pitchFamily="34" charset="-122"/>
                  <a:cs typeface="黑体" panose="02010609060101010101" pitchFamily="49" charset="-122"/>
                  <a:sym typeface="+mn-ea"/>
                </a:rPr>
                <a:t>医工交叉博士生团队党员代表：王志博（人工智能方向）</a:t>
              </a:r>
              <a:endPar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fontAlgn="auto">
                <a:lnSpc>
                  <a:spcPts val="2600"/>
                </a:lnSpc>
                <a:buFont typeface="Wingdings" panose="05000000000000000000" charset="0"/>
                <a:buChar char=""/>
              </a:pP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项目介绍</a:t>
              </a:r>
              <a:r>
                <a:rPr lang="en-US" altLang="zh-CN"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“云链智康—</a:t>
              </a:r>
              <a:r>
                <a:rPr lang="en-US" altLang="zh-CN" sz="1200" dirty="0" err="1">
                  <a:latin typeface="微软雅黑" panose="020B0503020204020204" pitchFamily="34" charset="-122"/>
                  <a:ea typeface="微软雅黑" panose="020B0503020204020204" pitchFamily="34" charset="-122"/>
                  <a:cs typeface="黑体" panose="02010609060101010101" pitchFamily="49" charset="-122"/>
                  <a:sym typeface="+mn-ea"/>
                </a:rPr>
                <a:t>智能外科机要助理”致力于通过</a:t>
              </a:r>
              <a:r>
                <a:rPr lang="en-US" altLang="zh-CN" sz="1200" dirty="0" err="1">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“医+人工智能”</a:t>
              </a:r>
              <a:r>
                <a:rPr lang="en-US" altLang="zh-CN" sz="1200" dirty="0" err="1">
                  <a:latin typeface="微软雅黑" panose="020B0503020204020204" pitchFamily="34" charset="-122"/>
                  <a:ea typeface="微软雅黑" panose="020B0503020204020204" pitchFamily="34" charset="-122"/>
                  <a:cs typeface="黑体" panose="02010609060101010101" pitchFamily="49" charset="-122"/>
                  <a:sym typeface="+mn-ea"/>
                </a:rPr>
                <a:t>深度融合，解决临床术中影像采集与应用难题</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。已</a:t>
              </a:r>
              <a:r>
                <a:rPr lang="zh-CN" altLang="en-US" sz="1200" b="1" dirty="0">
                  <a:solidFill>
                    <a:schemeClr val="accent1"/>
                  </a:solidFill>
                  <a:latin typeface="微软雅黑" panose="020B0503020204020204" pitchFamily="34" charset="-122"/>
                  <a:ea typeface="微软雅黑" panose="020B0503020204020204" pitchFamily="34" charset="-122"/>
                  <a:cs typeface="黑体" panose="02010609060101010101" pitchFamily="49" charset="-122"/>
                  <a:sym typeface="+mn-ea"/>
                </a:rPr>
                <a:t>成立</a:t>
              </a:r>
              <a:r>
                <a:rPr lang="en-US" altLang="zh-CN" sz="1200" b="1" dirty="0">
                  <a:solidFill>
                    <a:schemeClr val="accent1"/>
                  </a:solidFill>
                  <a:latin typeface="微软雅黑" panose="020B0503020204020204" pitchFamily="34" charset="-122"/>
                  <a:ea typeface="微软雅黑" panose="020B0503020204020204" pitchFamily="34" charset="-122"/>
                  <a:cs typeface="黑体" panose="02010609060101010101" pitchFamily="49" charset="-122"/>
                  <a:sym typeface="+mn-ea"/>
                </a:rPr>
                <a:t>2</a:t>
              </a:r>
              <a:r>
                <a:rPr lang="zh-CN" altLang="en-US" sz="1200" b="1" dirty="0">
                  <a:solidFill>
                    <a:schemeClr val="accent1"/>
                  </a:solidFill>
                  <a:latin typeface="微软雅黑" panose="020B0503020204020204" pitchFamily="34" charset="-122"/>
                  <a:ea typeface="微软雅黑" panose="020B0503020204020204" pitchFamily="34" charset="-122"/>
                  <a:cs typeface="黑体" panose="02010609060101010101" pitchFamily="49" charset="-122"/>
                  <a:sym typeface="+mn-ea"/>
                </a:rPr>
                <a:t>家初创企业</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sz="1200" dirty="0">
                <a:solidFill>
                  <a:srgbClr val="2C72B7"/>
                </a:solidFill>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fontAlgn="auto">
                <a:lnSpc>
                  <a:spcPts val="2600"/>
                </a:lnSpc>
                <a:buFont typeface="Wingdings" panose="05000000000000000000" charset="0"/>
                <a:buChar char=""/>
              </a:pP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跨学科导师团队：</a:t>
              </a:r>
              <a:r>
                <a:rPr lang="en-US" altLang="zh-CN"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医学部</a:t>
              </a:r>
              <a:r>
                <a:rPr 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电气学院</a:t>
              </a:r>
              <a:r>
                <a:rPr lang="en-US" altLang="zh-CN"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电信学部</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跨学科导师指导。</a:t>
              </a:r>
              <a:r>
                <a:rPr lang="zh-CN" altLang="en-US" sz="1200" dirty="0">
                  <a:solidFill>
                    <a:schemeClr val="accent1"/>
                  </a:solidFill>
                  <a:latin typeface="微软雅黑" panose="020B0503020204020204" pitchFamily="34" charset="-122"/>
                  <a:ea typeface="微软雅黑" panose="020B0503020204020204" pitchFamily="34" charset="-122"/>
                  <a:cs typeface="黑体" panose="02010609060101010101" pitchFamily="49" charset="-122"/>
                  <a:sym typeface="+mn-ea"/>
                </a:rPr>
                <a:t>每周项目组内汇报、</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每月开展</a:t>
              </a:r>
              <a:r>
                <a:rPr lang="zh-CN" alt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医工交叉研讨会</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200" dirty="0">
                  <a:solidFill>
                    <a:schemeClr val="accent1"/>
                  </a:solidFill>
                  <a:latin typeface="微软雅黑" panose="020B0503020204020204" pitchFamily="34" charset="-122"/>
                  <a:ea typeface="微软雅黑" panose="020B0503020204020204" pitchFamily="34" charset="-122"/>
                  <a:cs typeface="黑体" panose="02010609060101010101" pitchFamily="49" charset="-122"/>
                  <a:sym typeface="+mn-ea"/>
                </a:rPr>
                <a:t>转化临床问题为工程问题，</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以临床问题为导向构筑软硬件及数据壁垒，细化落实工科子问题。</a:t>
              </a:r>
              <a:endParaRPr lang="en-US" altLang="zh-CN" sz="1200" dirty="0">
                <a:solidFill>
                  <a:schemeClr val="tx1"/>
                </a:solidFill>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fontAlgn="auto">
                <a:lnSpc>
                  <a:spcPts val="2600"/>
                </a:lnSpc>
                <a:buFont typeface="Wingdings" panose="05000000000000000000" charset="0"/>
                <a:buChar char=""/>
              </a:pP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相关成果：</a:t>
              </a:r>
              <a:r>
                <a:rPr lang="en-US" altLang="zh-CN"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作</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发表中科院</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SCI</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收录论文</a:t>
              </a:r>
              <a:r>
                <a:rPr lang="en-US" altLang="zh-CN"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4</a:t>
              </a:r>
              <a:r>
                <a:rPr lang="zh-CN" alt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篇（单篇最高影响因子</a:t>
              </a:r>
              <a:r>
                <a:rPr lang="en-US" altLang="zh-CN"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41.4</a:t>
              </a:r>
              <a:r>
                <a:rPr lang="zh-CN" altLang="en-US" sz="1200"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，国际会议口头报告</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6</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次、竞赛获奖国家级</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9</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项、省校级</a:t>
              </a:r>
              <a:r>
                <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rPr>
                <a:t>14</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项。</a:t>
              </a:r>
              <a:endPar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fontAlgn="auto">
                <a:lnSpc>
                  <a:spcPts val="2600"/>
                </a:lnSpc>
                <a:buFont typeface="Wingdings" panose="05000000000000000000" charset="0"/>
                <a:buChar char=""/>
              </a:pP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团队受到</a:t>
              </a: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中国教育报头版头条专访</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，被称为“真刀真枪中锻造实战本领”。</a:t>
              </a:r>
              <a:endPar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fontAlgn="auto">
                <a:lnSpc>
                  <a:spcPts val="2600"/>
                </a:lnSpc>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王志博获</a:t>
              </a: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国家奖学金</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和</a:t>
              </a:r>
              <a:r>
                <a:rPr lang="zh-CN" altLang="en-US" sz="12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首届校“产教融合之星”</a:t>
              </a:r>
              <a:r>
                <a:rPr lang="zh-CN" altLang="en-US" sz="1200"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sz="1200"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grpSp>
      <p:grpSp>
        <p:nvGrpSpPr>
          <p:cNvPr id="55" name="组合 54"/>
          <p:cNvGrpSpPr/>
          <p:nvPr/>
        </p:nvGrpSpPr>
        <p:grpSpPr>
          <a:xfrm>
            <a:off x="6075452" y="2636024"/>
            <a:ext cx="5884432" cy="4080985"/>
            <a:chOff x="5807559" y="1279862"/>
            <a:chExt cx="5884432" cy="4080985"/>
          </a:xfrm>
        </p:grpSpPr>
        <p:sp>
          <p:nvSpPr>
            <p:cNvPr id="56" name="任意多边形: 形状 55"/>
            <p:cNvSpPr/>
            <p:nvPr/>
          </p:nvSpPr>
          <p:spPr>
            <a:xfrm>
              <a:off x="6616541" y="1301250"/>
              <a:ext cx="4578377" cy="3970546"/>
            </a:xfrm>
            <a:custGeom>
              <a:avLst/>
              <a:gdLst>
                <a:gd name="connsiteX0" fmla="*/ 3424021 w 5849758"/>
                <a:gd name="connsiteY0" fmla="*/ 0 h 3087033"/>
                <a:gd name="connsiteX1" fmla="*/ 5849758 w 5849758"/>
                <a:gd name="connsiteY1" fmla="*/ 0 h 3087033"/>
                <a:gd name="connsiteX2" fmla="*/ 5849758 w 5849758"/>
                <a:gd name="connsiteY2" fmla="*/ 1250965 h 3087033"/>
                <a:gd name="connsiteX3" fmla="*/ 2808995 w 5849758"/>
                <a:gd name="connsiteY3" fmla="*/ 3087033 h 3087033"/>
                <a:gd name="connsiteX4" fmla="*/ 615621 w 5849758"/>
                <a:gd name="connsiteY4" fmla="*/ 3087033 h 3087033"/>
                <a:gd name="connsiteX5" fmla="*/ 0 w 5849758"/>
                <a:gd name="connsiteY5" fmla="*/ 2067487 h 308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758" h="3087033">
                  <a:moveTo>
                    <a:pt x="3424021" y="0"/>
                  </a:moveTo>
                  <a:lnTo>
                    <a:pt x="5849758" y="0"/>
                  </a:lnTo>
                  <a:lnTo>
                    <a:pt x="5849758" y="1250965"/>
                  </a:lnTo>
                  <a:lnTo>
                    <a:pt x="2808995" y="3087033"/>
                  </a:lnTo>
                  <a:lnTo>
                    <a:pt x="615621" y="3087033"/>
                  </a:lnTo>
                  <a:lnTo>
                    <a:pt x="0" y="206748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直角三角形 56"/>
            <p:cNvSpPr/>
            <p:nvPr/>
          </p:nvSpPr>
          <p:spPr>
            <a:xfrm rot="10800000">
              <a:off x="9283765" y="1301248"/>
              <a:ext cx="2408225" cy="3999807"/>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58" name="组合 57"/>
            <p:cNvGrpSpPr/>
            <p:nvPr/>
          </p:nvGrpSpPr>
          <p:grpSpPr>
            <a:xfrm>
              <a:off x="5807559" y="1279862"/>
              <a:ext cx="5884432" cy="4080985"/>
              <a:chOff x="257500" y="1279011"/>
              <a:chExt cx="6318006" cy="5464373"/>
            </a:xfrm>
          </p:grpSpPr>
          <p:grpSp>
            <p:nvGrpSpPr>
              <p:cNvPr id="61" name="组合 60"/>
              <p:cNvGrpSpPr/>
              <p:nvPr/>
            </p:nvGrpSpPr>
            <p:grpSpPr>
              <a:xfrm>
                <a:off x="257500" y="1279011"/>
                <a:ext cx="6318006" cy="5464373"/>
                <a:chOff x="257500" y="1279011"/>
                <a:chExt cx="6318006" cy="5464373"/>
              </a:xfrm>
            </p:grpSpPr>
            <p:sp>
              <p:nvSpPr>
                <p:cNvPr id="65" name="矩形 64"/>
                <p:cNvSpPr/>
                <p:nvPr/>
              </p:nvSpPr>
              <p:spPr>
                <a:xfrm>
                  <a:off x="257500" y="1353047"/>
                  <a:ext cx="6318006" cy="3272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6" name="直角三角形 66"/>
                <p:cNvSpPr/>
                <p:nvPr/>
              </p:nvSpPr>
              <p:spPr>
                <a:xfrm>
                  <a:off x="257500" y="1279011"/>
                  <a:ext cx="3677891" cy="3099157"/>
                </a:xfrm>
                <a:custGeom>
                  <a:avLst/>
                  <a:gdLst>
                    <a:gd name="connsiteX0" fmla="*/ 0 w 3099157"/>
                    <a:gd name="connsiteY0" fmla="*/ 3099157 h 3099157"/>
                    <a:gd name="connsiteX1" fmla="*/ 0 w 3099157"/>
                    <a:gd name="connsiteY1" fmla="*/ 0 h 3099157"/>
                    <a:gd name="connsiteX2" fmla="*/ 3099157 w 3099157"/>
                    <a:gd name="connsiteY2" fmla="*/ 3099157 h 3099157"/>
                    <a:gd name="connsiteX3" fmla="*/ 0 w 3099157"/>
                    <a:gd name="connsiteY3" fmla="*/ 3099157 h 3099157"/>
                    <a:gd name="connsiteX0-1" fmla="*/ 0 w 3099157"/>
                    <a:gd name="connsiteY0-2" fmla="*/ 3099157 h 3099157"/>
                    <a:gd name="connsiteX1-3" fmla="*/ 0 w 3099157"/>
                    <a:gd name="connsiteY1-4" fmla="*/ 0 h 3099157"/>
                    <a:gd name="connsiteX2-5" fmla="*/ 552728 w 3099157"/>
                    <a:gd name="connsiteY2-6" fmla="*/ 522052 h 3099157"/>
                    <a:gd name="connsiteX3-7" fmla="*/ 3099157 w 3099157"/>
                    <a:gd name="connsiteY3-8" fmla="*/ 3099157 h 3099157"/>
                    <a:gd name="connsiteX4" fmla="*/ 0 w 3099157"/>
                    <a:gd name="connsiteY4" fmla="*/ 3099157 h 3099157"/>
                    <a:gd name="connsiteX0-9" fmla="*/ 0 w 3099157"/>
                    <a:gd name="connsiteY0-10" fmla="*/ 3099157 h 3099157"/>
                    <a:gd name="connsiteX1-11" fmla="*/ 0 w 3099157"/>
                    <a:gd name="connsiteY1-12" fmla="*/ 0 h 3099157"/>
                    <a:gd name="connsiteX2-13" fmla="*/ 980991 w 3099157"/>
                    <a:gd name="connsiteY2-14" fmla="*/ 12766 h 3099157"/>
                    <a:gd name="connsiteX3-15" fmla="*/ 3099157 w 3099157"/>
                    <a:gd name="connsiteY3-16" fmla="*/ 3099157 h 3099157"/>
                    <a:gd name="connsiteX4-17" fmla="*/ 0 w 3099157"/>
                    <a:gd name="connsiteY4-18" fmla="*/ 3099157 h 3099157"/>
                    <a:gd name="connsiteX0-19" fmla="*/ 0 w 3099157"/>
                    <a:gd name="connsiteY0-20" fmla="*/ 3099157 h 3099157"/>
                    <a:gd name="connsiteX1-21" fmla="*/ 0 w 3099157"/>
                    <a:gd name="connsiteY1-22" fmla="*/ 0 h 3099157"/>
                    <a:gd name="connsiteX2-23" fmla="*/ 968799 w 3099157"/>
                    <a:gd name="connsiteY2-24" fmla="*/ 574 h 3099157"/>
                    <a:gd name="connsiteX3-25" fmla="*/ 3099157 w 3099157"/>
                    <a:gd name="connsiteY3-26" fmla="*/ 3099157 h 3099157"/>
                    <a:gd name="connsiteX4-27" fmla="*/ 0 w 3099157"/>
                    <a:gd name="connsiteY4-28" fmla="*/ 3099157 h 3099157"/>
                    <a:gd name="connsiteX0-29" fmla="*/ 0 w 3677891"/>
                    <a:gd name="connsiteY0-30" fmla="*/ 3099157 h 3099157"/>
                    <a:gd name="connsiteX1-31" fmla="*/ 0 w 3677891"/>
                    <a:gd name="connsiteY1-32" fmla="*/ 0 h 3099157"/>
                    <a:gd name="connsiteX2-33" fmla="*/ 968799 w 3677891"/>
                    <a:gd name="connsiteY2-34" fmla="*/ 574 h 3099157"/>
                    <a:gd name="connsiteX3-35" fmla="*/ 3677891 w 3677891"/>
                    <a:gd name="connsiteY3-36" fmla="*/ 3099157 h 3099157"/>
                    <a:gd name="connsiteX4-37" fmla="*/ 0 w 3677891"/>
                    <a:gd name="connsiteY4-38" fmla="*/ 3099157 h 309915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677891" h="3099157">
                      <a:moveTo>
                        <a:pt x="0" y="3099157"/>
                      </a:moveTo>
                      <a:lnTo>
                        <a:pt x="0" y="0"/>
                      </a:lnTo>
                      <a:lnTo>
                        <a:pt x="968799" y="574"/>
                      </a:lnTo>
                      <a:lnTo>
                        <a:pt x="3677891" y="3099157"/>
                      </a:lnTo>
                      <a:lnTo>
                        <a:pt x="0" y="309915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7" name="直角三角形 66"/>
                <p:cNvSpPr/>
                <p:nvPr/>
              </p:nvSpPr>
              <p:spPr>
                <a:xfrm rot="10800000">
                  <a:off x="3464840" y="1353045"/>
                  <a:ext cx="3110666" cy="4065232"/>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8" name="任意多边形: 形状 67"/>
                <p:cNvSpPr/>
                <p:nvPr/>
              </p:nvSpPr>
              <p:spPr>
                <a:xfrm>
                  <a:off x="725748" y="1291135"/>
                  <a:ext cx="5849758" cy="3087033"/>
                </a:xfrm>
                <a:custGeom>
                  <a:avLst/>
                  <a:gdLst>
                    <a:gd name="connsiteX0" fmla="*/ 3424021 w 5849758"/>
                    <a:gd name="connsiteY0" fmla="*/ 0 h 3087033"/>
                    <a:gd name="connsiteX1" fmla="*/ 5849758 w 5849758"/>
                    <a:gd name="connsiteY1" fmla="*/ 0 h 3087033"/>
                    <a:gd name="connsiteX2" fmla="*/ 5849758 w 5849758"/>
                    <a:gd name="connsiteY2" fmla="*/ 1250965 h 3087033"/>
                    <a:gd name="connsiteX3" fmla="*/ 2808995 w 5849758"/>
                    <a:gd name="connsiteY3" fmla="*/ 3087033 h 3087033"/>
                    <a:gd name="connsiteX4" fmla="*/ 615621 w 5849758"/>
                    <a:gd name="connsiteY4" fmla="*/ 3087033 h 3087033"/>
                    <a:gd name="connsiteX5" fmla="*/ 0 w 5849758"/>
                    <a:gd name="connsiteY5" fmla="*/ 2067487 h 308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758" h="3087033">
                      <a:moveTo>
                        <a:pt x="3424021" y="0"/>
                      </a:moveTo>
                      <a:lnTo>
                        <a:pt x="5849758" y="0"/>
                      </a:lnTo>
                      <a:lnTo>
                        <a:pt x="5849758" y="1250965"/>
                      </a:lnTo>
                      <a:lnTo>
                        <a:pt x="2808995" y="3087033"/>
                      </a:lnTo>
                      <a:lnTo>
                        <a:pt x="615621" y="3087033"/>
                      </a:lnTo>
                      <a:lnTo>
                        <a:pt x="0" y="206748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9" name="直角三角形 68"/>
                <p:cNvSpPr/>
                <p:nvPr/>
              </p:nvSpPr>
              <p:spPr>
                <a:xfrm>
                  <a:off x="257501" y="2245489"/>
                  <a:ext cx="2095868" cy="4497895"/>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grpSp>
          <p:sp>
            <p:nvSpPr>
              <p:cNvPr id="62" name="矩形 61"/>
              <p:cNvSpPr/>
              <p:nvPr/>
            </p:nvSpPr>
            <p:spPr>
              <a:xfrm>
                <a:off x="376205" y="1682677"/>
                <a:ext cx="6080597" cy="260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3" name="等腰三角形 62"/>
              <p:cNvSpPr/>
              <p:nvPr/>
            </p:nvSpPr>
            <p:spPr>
              <a:xfrm rot="10800000">
                <a:off x="1692583" y="1296829"/>
                <a:ext cx="1301671" cy="43408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sp>
            <p:nvSpPr>
              <p:cNvPr id="64" name="直角三角形 63"/>
              <p:cNvSpPr/>
              <p:nvPr/>
            </p:nvSpPr>
            <p:spPr>
              <a:xfrm rot="16200000">
                <a:off x="3640307" y="1647216"/>
                <a:ext cx="2926387" cy="2706605"/>
              </a:xfrm>
              <a:prstGeom prst="rtTriangle">
                <a:avLst/>
              </a:prstGeom>
              <a:solidFill>
                <a:srgbClr val="B2D6E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pitchFamily="49" charset="-122"/>
                  <a:ea typeface="黑体" panose="02010609060101010101" pitchFamily="49" charset="-122"/>
                </a:endParaRPr>
              </a:p>
            </p:txBody>
          </p:sp>
        </p:grpSp>
        <p:sp>
          <p:nvSpPr>
            <p:cNvPr id="59" name="矩形 58"/>
            <p:cNvSpPr/>
            <p:nvPr/>
          </p:nvSpPr>
          <p:spPr>
            <a:xfrm>
              <a:off x="5895383" y="1470878"/>
              <a:ext cx="5693087" cy="3625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5895383" y="1545912"/>
              <a:ext cx="5718640" cy="3763225"/>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buFont typeface="Wingdings" panose="05000000000000000000" charset="0"/>
                <a:buNone/>
              </a:pPr>
              <a:r>
                <a:rPr lang="zh-CN" altLang="en-US" sz="1600" b="1" kern="0" spc="-100" noProof="0" dirty="0">
                  <a:ln>
                    <a:noFill/>
                  </a:ln>
                  <a:solidFill>
                    <a:srgbClr val="1557AE"/>
                  </a:solidFill>
                  <a:effectLst/>
                  <a:uLnTx/>
                  <a:uFillTx/>
                  <a:latin typeface="微软雅黑" panose="020B0503020204020204" pitchFamily="34" charset="-122"/>
                  <a:ea typeface="微软雅黑" panose="020B0503020204020204" pitchFamily="34" charset="-122"/>
                  <a:cs typeface="黑体" panose="02010609060101010101" pitchFamily="49" charset="-122"/>
                  <a:sym typeface="+mn-ea"/>
                </a:rPr>
                <a:t>高校与科研院所协同培养党员代表：张扬（智能制造方向）</a:t>
              </a:r>
              <a:endParaRPr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ts val="2600"/>
                </a:lnSpc>
                <a:buFont typeface="Wingdings" panose="05000000000000000000" charset="0"/>
                <a:buChar char=""/>
              </a:pP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研究</a:t>
              </a:r>
              <a:r>
                <a:rPr lang="zh-CN" altLang="en-US"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方向</a:t>
              </a: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dirty="0">
                  <a:latin typeface="黑体" panose="02010609060101010101" pitchFamily="49" charset="-122"/>
                  <a:ea typeface="黑体" panose="02010609060101010101" pitchFamily="49" charset="-122"/>
                  <a:sym typeface="+mn-ea"/>
                </a:rPr>
                <a:t>开展基于</a:t>
              </a:r>
              <a:r>
                <a:rPr lang="zh-CN" altLang="en-US" sz="1200" dirty="0">
                  <a:solidFill>
                    <a:srgbClr val="C00000"/>
                  </a:solidFill>
                  <a:latin typeface="黑体" panose="02010609060101010101" pitchFamily="49" charset="-122"/>
                  <a:ea typeface="黑体" panose="02010609060101010101" pitchFamily="49" charset="-122"/>
                  <a:sym typeface="+mn-ea"/>
                </a:rPr>
                <a:t>视频信息的液体火箭发动机异常状态识别</a:t>
              </a:r>
              <a:r>
                <a:rPr lang="zh-CN" altLang="en-US" sz="1200" dirty="0">
                  <a:latin typeface="黑体" panose="02010609060101010101" pitchFamily="49" charset="-122"/>
                  <a:ea typeface="黑体" panose="02010609060101010101" pitchFamily="49" charset="-122"/>
                  <a:sym typeface="+mn-ea"/>
                </a:rPr>
                <a:t>研究，攻克发动机地面监测与故障诊断的相关难题，</a:t>
              </a:r>
              <a:r>
                <a:rPr lang="zh-CN" altLang="en-US" sz="1200" dirty="0">
                  <a:solidFill>
                    <a:srgbClr val="C00000"/>
                  </a:solidFill>
                  <a:latin typeface="黑体" panose="02010609060101010101" pitchFamily="49" charset="-122"/>
                  <a:ea typeface="黑体" panose="02010609060101010101" pitchFamily="49" charset="-122"/>
                  <a:sym typeface="+mn-ea"/>
                </a:rPr>
                <a:t>以人工“智”能赋能航天动力核“心”</a:t>
              </a:r>
              <a:r>
                <a:rPr lang="zh-CN" altLang="en-US" sz="1200" dirty="0">
                  <a:latin typeface="黑体" panose="02010609060101010101" pitchFamily="49" charset="-122"/>
                  <a:ea typeface="黑体" panose="02010609060101010101" pitchFamily="49" charset="-122"/>
                  <a:sym typeface="+mn-ea"/>
                </a:rPr>
                <a:t>。</a:t>
              </a:r>
              <a:endParaRPr lang="en-US" altLang="zh-CN" sz="1200" dirty="0">
                <a:latin typeface="黑体" panose="02010609060101010101" pitchFamily="49" charset="-122"/>
                <a:ea typeface="黑体" panose="02010609060101010101" pitchFamily="49" charset="-122"/>
                <a:sym typeface="+mn-ea"/>
              </a:endParaRPr>
            </a:p>
            <a:p>
              <a:pPr marL="285750" indent="-285750" algn="just" fontAlgn="auto">
                <a:lnSpc>
                  <a:spcPts val="2600"/>
                </a:lnSpc>
                <a:buFont typeface="Wingdings" panose="05000000000000000000" charset="0"/>
                <a:buChar char=""/>
              </a:pP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科学家</a:t>
              </a: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工程师</a:t>
              </a: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en-US" altLang="zh-CN" sz="1200" b="1" dirty="0" err="1">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导师团队</a:t>
              </a: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依托“空天往返动力与智能制造校企深融平台”，校企联合打造“科学家</a:t>
              </a:r>
              <a:r>
                <a:rPr lang="en-US" altLang="zh-CN"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工程师”导师团队。</a:t>
              </a:r>
              <a:endParaRPr lang="en-US" altLang="zh-CN"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endParaRPr>
            </a:p>
            <a:p>
              <a:pPr marL="285750" indent="-285750" algn="just" fontAlgn="auto">
                <a:lnSpc>
                  <a:spcPts val="2600"/>
                </a:lnSpc>
                <a:buFont typeface="Wingdings" panose="05000000000000000000" charset="0"/>
                <a:buChar char=""/>
              </a:pPr>
              <a:r>
                <a:rPr lang="en-US" altLang="zh-CN" sz="1200" b="1" dirty="0" err="1">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紧密合作培养</a:t>
              </a:r>
              <a:r>
                <a:rPr lang="en-US" altLang="zh-CN"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导师团队定期组织研讨，</a:t>
              </a:r>
              <a:r>
                <a:rPr lang="zh-CN" altLang="en-US" sz="1200" dirty="0">
                  <a:solidFill>
                    <a:srgbClr val="2C72B7"/>
                  </a:solidFill>
                  <a:latin typeface="黑体" panose="02010609060101010101" pitchFamily="49" charset="-122"/>
                  <a:ea typeface="黑体" panose="02010609060101010101" pitchFamily="49" charset="-122"/>
                  <a:cs typeface="微软雅黑" panose="020B0503020204020204" pitchFamily="34" charset="-122"/>
                  <a:sym typeface="+mn-ea"/>
                </a:rPr>
                <a:t>校外导师在选题和技术方面充分参与指导，</a:t>
              </a:r>
              <a:r>
                <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并为学生科研提供</a:t>
              </a:r>
              <a:r>
                <a:rPr lang="zh-CN" altLang="en-US" sz="1200" dirty="0">
                  <a:solidFill>
                    <a:srgbClr val="2C72B7"/>
                  </a:solidFill>
                  <a:latin typeface="黑体" panose="02010609060101010101" pitchFamily="49" charset="-122"/>
                  <a:ea typeface="黑体" panose="02010609060101010101" pitchFamily="49" charset="-122"/>
                  <a:cs typeface="微软雅黑" panose="020B0503020204020204" pitchFamily="34" charset="-122"/>
                  <a:sym typeface="+mn-ea"/>
                </a:rPr>
                <a:t>抱龙峪试车台等重要实验平台</a:t>
              </a:r>
              <a:r>
                <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a:t>
              </a:r>
              <a:endParaRPr lang="zh-CN" altLang="en-US" sz="12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endParaRPr>
            </a:p>
            <a:p>
              <a:pPr marL="285750" indent="-285750" algn="just" fontAlgn="auto">
                <a:lnSpc>
                  <a:spcPts val="2600"/>
                </a:lnSpc>
                <a:buFont typeface="Wingdings" panose="05000000000000000000" charset="0"/>
                <a:buChar char=""/>
              </a:pPr>
              <a:r>
                <a:rPr lang="zh-CN" altLang="en-US"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相关成果：</a:t>
              </a:r>
              <a:r>
                <a:rPr lang="zh-CN" altLang="en-US" sz="1200" dirty="0">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参加</a:t>
              </a:r>
              <a:r>
                <a:rPr lang="en-US" altLang="zh-CN" sz="1200" dirty="0">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2024</a:t>
              </a:r>
              <a:r>
                <a:rPr lang="zh-CN" altLang="en-US" sz="1200" dirty="0">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中国航天大会并参与撰写智能制造方向英文研究论文，</a:t>
              </a:r>
              <a:r>
                <a:rPr lang="zh-CN" altLang="en-US" sz="1200" b="1"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申请发明专利两项（均为第一发明人），</a:t>
              </a:r>
              <a:r>
                <a:rPr lang="zh-CN" altLang="en-US" sz="1200" dirty="0">
                  <a:latin typeface="黑体" panose="02010609060101010101" pitchFamily="49" charset="-122"/>
                  <a:ea typeface="黑体" panose="02010609060101010101" pitchFamily="49" charset="-122"/>
                  <a:cs typeface="微软雅黑" panose="020B0503020204020204" pitchFamily="34" charset="-122"/>
                  <a:sym typeface="Times New Roman" panose="02020603050405020304"/>
                </a:rPr>
                <a:t>获得西安交通大学“腾飞杯”竞赛银奖和陕西省第一届青年志愿服务项目大赛项目选拔创“益”赛道第一名。</a:t>
              </a:r>
              <a:endParaRPr lang="zh-CN" altLang="en-US" sz="1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endParaRPr>
            </a:p>
          </p:txBody>
        </p:sp>
      </p:grpSp>
      <p:graphicFrame>
        <p:nvGraphicFramePr>
          <p:cNvPr id="35" name="表格 34"/>
          <p:cNvGraphicFramePr>
            <a:graphicFrameLocks noGrp="1"/>
          </p:cNvGraphicFramePr>
          <p:nvPr>
            <p:custDataLst>
              <p:tags r:id="rId1"/>
            </p:custDataLst>
          </p:nvPr>
        </p:nvGraphicFramePr>
        <p:xfrm>
          <a:off x="624698" y="917639"/>
          <a:ext cx="10838113" cy="1669352"/>
        </p:xfrm>
        <a:graphic>
          <a:graphicData uri="http://schemas.openxmlformats.org/drawingml/2006/table">
            <a:tbl>
              <a:tblPr firstRow="1" bandRow="1">
                <a:tableStyleId>{21E4AEA4-8DFA-4A89-87EB-49C32662AFE0}</a:tableStyleId>
              </a:tblPr>
              <a:tblGrid>
                <a:gridCol w="1237521"/>
                <a:gridCol w="1061846"/>
                <a:gridCol w="4398176"/>
                <a:gridCol w="1683874"/>
                <a:gridCol w="2456696"/>
              </a:tblGrid>
              <a:tr h="310452">
                <a:tc>
                  <a:txBody>
                    <a:bodyPr/>
                    <a:lstStyle/>
                    <a:p>
                      <a:pPr indent="0" algn="ctr">
                        <a:buNone/>
                      </a:pPr>
                      <a:r>
                        <a:rPr lang="zh-CN" altLang="en-US" sz="1400" b="1" dirty="0">
                          <a:latin typeface="微软雅黑" panose="020B0503020204020204" pitchFamily="34" charset="-122"/>
                          <a:ea typeface="微软雅黑" panose="020B0503020204020204" pitchFamily="34" charset="-122"/>
                        </a:rPr>
                        <a:t>学生类型</a:t>
                      </a:r>
                      <a:endParaRPr lang="zh-CN" altLang="en-US" sz="1400" b="1" dirty="0">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总人数</a:t>
                      </a:r>
                      <a:endParaRPr lang="zh-CN" altLang="en-US" sz="1400" b="1" dirty="0">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荣誉类型</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数量</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备注</a:t>
                      </a:r>
                      <a:endParaRPr lang="zh-CN" altLang="en-US" sz="1400" b="1" dirty="0">
                        <a:latin typeface="微软雅黑" panose="020B0503020204020204" pitchFamily="34" charset="-122"/>
                        <a:ea typeface="微软雅黑" panose="020B0503020204020204" pitchFamily="34" charset="-122"/>
                      </a:endParaRPr>
                    </a:p>
                  </a:txBody>
                  <a:tcPr marL="12700" marR="12700" marT="12700" anchor="ctr"/>
                </a:tc>
              </a:tr>
              <a:tr h="250798">
                <a:tc rowSpan="4">
                  <a:txBody>
                    <a:bodyPr/>
                    <a:lstStyle/>
                    <a:p>
                      <a:pPr indent="0" algn="ctr">
                        <a:buNone/>
                      </a:pPr>
                      <a:r>
                        <a:rPr lang="zh-CN" altLang="en-US" sz="1400" b="1" dirty="0">
                          <a:solidFill>
                            <a:schemeClr val="tx1"/>
                          </a:solidFill>
                          <a:latin typeface="微软雅黑" panose="020B0503020204020204" pitchFamily="34" charset="-122"/>
                          <a:ea typeface="微软雅黑" panose="020B0503020204020204" pitchFamily="34" charset="-122"/>
                        </a:rPr>
                        <a:t>研究生</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rowSpan="4">
                  <a:txBody>
                    <a:bodyPr/>
                    <a:lstStyle/>
                    <a:p>
                      <a:pPr indent="0" algn="ctr">
                        <a:buNone/>
                      </a:pPr>
                      <a:r>
                        <a:rPr lang="en-US" altLang="zh-CN" sz="1400" b="1" dirty="0">
                          <a:solidFill>
                            <a:schemeClr val="tx1"/>
                          </a:solidFill>
                          <a:latin typeface="微软雅黑" panose="020B0503020204020204" pitchFamily="34" charset="-122"/>
                          <a:ea typeface="微软雅黑" panose="020B0503020204020204" pitchFamily="34" charset="-122"/>
                        </a:rPr>
                        <a:t>133</a:t>
                      </a:r>
                      <a:r>
                        <a:rPr lang="zh-CN" altLang="en-US" sz="1400" b="1" dirty="0">
                          <a:solidFill>
                            <a:schemeClr val="tx1"/>
                          </a:solidFill>
                          <a:latin typeface="微软雅黑" panose="020B0503020204020204" pitchFamily="34" charset="-122"/>
                          <a:ea typeface="微软雅黑" panose="020B0503020204020204" pitchFamily="34" charset="-122"/>
                        </a:rPr>
                        <a:t>名</a:t>
                      </a:r>
                      <a:endParaRPr lang="zh-CN"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rgbClr val="C00000"/>
                          </a:solidFill>
                          <a:latin typeface="微软雅黑" panose="020B0503020204020204" pitchFamily="34" charset="-122"/>
                          <a:ea typeface="微软雅黑" panose="020B0503020204020204" pitchFamily="34" charset="-122"/>
                        </a:rPr>
                        <a:t>陕西省大学生自强之星标兵</a:t>
                      </a:r>
                      <a:endParaRPr lang="zh-CN" altLang="en-US" sz="1400" b="1" dirty="0">
                        <a:solidFill>
                          <a:srgbClr val="C00000"/>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en-US" altLang="zh-CN" sz="1400" b="1" dirty="0">
                          <a:solidFill>
                            <a:schemeClr val="tx1"/>
                          </a:solidFill>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人</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rgbClr val="C00000"/>
                          </a:solidFill>
                          <a:latin typeface="微软雅黑" panose="020B0503020204020204" pitchFamily="34" charset="-122"/>
                          <a:ea typeface="微软雅黑" panose="020B0503020204020204" pitchFamily="34" charset="-122"/>
                        </a:rPr>
                        <a:t>全省</a:t>
                      </a:r>
                      <a:r>
                        <a:rPr lang="en-US" altLang="zh-CN" sz="1400" b="1" dirty="0">
                          <a:solidFill>
                            <a:srgbClr val="C00000"/>
                          </a:solidFill>
                          <a:latin typeface="微软雅黑" panose="020B0503020204020204" pitchFamily="34" charset="-122"/>
                          <a:ea typeface="微软雅黑" panose="020B0503020204020204" pitchFamily="34" charset="-122"/>
                        </a:rPr>
                        <a:t>10</a:t>
                      </a:r>
                      <a:r>
                        <a:rPr lang="zh-CN" altLang="en-US" sz="1400" b="1" dirty="0">
                          <a:solidFill>
                            <a:srgbClr val="C00000"/>
                          </a:solidFill>
                          <a:latin typeface="微软雅黑" panose="020B0503020204020204" pitchFamily="34" charset="-122"/>
                          <a:ea typeface="微软雅黑" panose="020B0503020204020204" pitchFamily="34" charset="-122"/>
                        </a:rPr>
                        <a:t>人，全校</a:t>
                      </a:r>
                      <a:r>
                        <a:rPr lang="en-US" altLang="zh-CN" sz="1400" b="1" dirty="0">
                          <a:solidFill>
                            <a:srgbClr val="C00000"/>
                          </a:solidFill>
                          <a:latin typeface="微软雅黑" panose="020B0503020204020204" pitchFamily="34" charset="-122"/>
                          <a:ea typeface="微软雅黑" panose="020B0503020204020204" pitchFamily="34" charset="-122"/>
                        </a:rPr>
                        <a:t>1</a:t>
                      </a:r>
                      <a:r>
                        <a:rPr lang="zh-CN" altLang="en-US" sz="1400" b="1" dirty="0">
                          <a:solidFill>
                            <a:srgbClr val="C00000"/>
                          </a:solidFill>
                          <a:latin typeface="微软雅黑" panose="020B0503020204020204" pitchFamily="34" charset="-122"/>
                          <a:ea typeface="微软雅黑" panose="020B0503020204020204" pitchFamily="34" charset="-122"/>
                        </a:rPr>
                        <a:t>人</a:t>
                      </a:r>
                      <a:endParaRPr lang="zh-CN" altLang="en-US" sz="1400" b="1" dirty="0">
                        <a:solidFill>
                          <a:srgbClr val="C00000"/>
                        </a:solidFill>
                        <a:latin typeface="微软雅黑" panose="020B0503020204020204" pitchFamily="34" charset="-122"/>
                        <a:ea typeface="微软雅黑" panose="020B0503020204020204" pitchFamily="34" charset="-122"/>
                      </a:endParaRPr>
                    </a:p>
                  </a:txBody>
                  <a:tcPr marL="12700" marR="12700" marT="12700" anchor="ctr"/>
                </a:tc>
              </a:tr>
              <a:tr h="250798">
                <a:tc vMerge="1">
                  <a:tcPr marL="12700" marR="12700" marT="12700" anchor="ctr"/>
                </a:tc>
                <a:tc vMerge="1">
                  <a:tcPr marL="12700" marR="12700" marT="12700" anchor="ctr"/>
                </a:tc>
                <a:tc rowSpan="2">
                  <a:txBody>
                    <a:bodyPr/>
                    <a:lstStyle/>
                    <a:p>
                      <a:pPr indent="0" algn="ctr">
                        <a:buNone/>
                      </a:pPr>
                      <a:r>
                        <a:rPr lang="zh-CN" altLang="en-US" sz="1400" b="1" dirty="0">
                          <a:latin typeface="微软雅黑" panose="020B0503020204020204" pitchFamily="34" charset="-122"/>
                          <a:ea typeface="微软雅黑" panose="020B0503020204020204" pitchFamily="34" charset="-122"/>
                        </a:rPr>
                        <a:t>首届西安交通大学“</a:t>
                      </a:r>
                      <a:r>
                        <a:rPr lang="zh-CN" altLang="en-US" sz="1400" b="1" dirty="0">
                          <a:solidFill>
                            <a:srgbClr val="C00000"/>
                          </a:solidFill>
                          <a:latin typeface="微软雅黑" panose="020B0503020204020204" pitchFamily="34" charset="-122"/>
                          <a:ea typeface="微软雅黑" panose="020B0503020204020204" pitchFamily="34" charset="-122"/>
                        </a:rPr>
                        <a:t>产教融合之星</a:t>
                      </a:r>
                      <a:r>
                        <a:rPr lang="zh-CN" altLang="en-US" sz="1400" b="1" dirty="0">
                          <a:latin typeface="微软雅黑" panose="020B0503020204020204" pitchFamily="34" charset="-122"/>
                          <a:ea typeface="微软雅黑" panose="020B0503020204020204" pitchFamily="34" charset="-122"/>
                        </a:rPr>
                        <a:t>”</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chemeClr val="tx1"/>
                          </a:solidFill>
                          <a:latin typeface="微软雅黑" panose="020B0503020204020204" pitchFamily="34" charset="-122"/>
                          <a:ea typeface="微软雅黑" panose="020B0503020204020204" pitchFamily="34" charset="-122"/>
                        </a:rPr>
                        <a:t>个人奖</a:t>
                      </a:r>
                      <a:r>
                        <a:rPr lang="en-US" altLang="zh-CN" sz="1400" b="1" dirty="0">
                          <a:solidFill>
                            <a:schemeClr val="tx1"/>
                          </a:solidFill>
                          <a:latin typeface="微软雅黑" panose="020B0503020204020204" pitchFamily="34" charset="-122"/>
                          <a:ea typeface="微软雅黑" panose="020B0503020204020204" pitchFamily="34" charset="-122"/>
                        </a:rPr>
                        <a:t>2</a:t>
                      </a:r>
                      <a:r>
                        <a:rPr lang="zh-CN" altLang="en-US" sz="1400" b="1" dirty="0">
                          <a:solidFill>
                            <a:schemeClr val="tx1"/>
                          </a:solidFill>
                          <a:latin typeface="微软雅黑" panose="020B0503020204020204" pitchFamily="34" charset="-122"/>
                          <a:ea typeface="微软雅黑" panose="020B0503020204020204" pitchFamily="34" charset="-122"/>
                        </a:rPr>
                        <a:t>项</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rgbClr val="C00000"/>
                          </a:solidFill>
                          <a:latin typeface="微软雅黑" panose="020B0503020204020204" pitchFamily="34" charset="-122"/>
                          <a:ea typeface="微软雅黑" panose="020B0503020204020204" pitchFamily="34" charset="-122"/>
                        </a:rPr>
                        <a:t>全校</a:t>
                      </a:r>
                      <a:r>
                        <a:rPr lang="en-US" altLang="zh-CN" sz="1400" b="1" dirty="0">
                          <a:solidFill>
                            <a:srgbClr val="C00000"/>
                          </a:solidFill>
                          <a:latin typeface="微软雅黑" panose="020B0503020204020204" pitchFamily="34" charset="-122"/>
                          <a:ea typeface="微软雅黑" panose="020B0503020204020204" pitchFamily="34" charset="-122"/>
                        </a:rPr>
                        <a:t>10</a:t>
                      </a:r>
                      <a:r>
                        <a:rPr lang="zh-CN" altLang="en-US" sz="1400" b="1" dirty="0">
                          <a:solidFill>
                            <a:srgbClr val="C00000"/>
                          </a:solidFill>
                          <a:latin typeface="微软雅黑" panose="020B0503020204020204" pitchFamily="34" charset="-122"/>
                          <a:ea typeface="微软雅黑" panose="020B0503020204020204" pitchFamily="34" charset="-122"/>
                        </a:rPr>
                        <a:t>项</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r>
              <a:tr h="250798">
                <a:tc vMerge="1">
                  <a:tcPr marL="12700" marR="12700" marT="12700" anchor="ctr"/>
                </a:tc>
                <a:tc vMerge="1">
                  <a:tcPr marL="12700" marR="12700" marT="12700" anchor="ctr"/>
                </a:tc>
                <a:tc vMerge="1">
                  <a:tcPr marL="12700" marR="12700" marT="12700" anchor="ctr"/>
                </a:tc>
                <a:tc>
                  <a:txBody>
                    <a:bodyPr/>
                    <a:lstStyle/>
                    <a:p>
                      <a:pPr indent="0" algn="ctr">
                        <a:buNone/>
                      </a:pPr>
                      <a:r>
                        <a:rPr lang="zh-CN" altLang="en-US" sz="1400" b="1" dirty="0">
                          <a:solidFill>
                            <a:schemeClr val="tx1"/>
                          </a:solidFill>
                          <a:latin typeface="微软雅黑" panose="020B0503020204020204" pitchFamily="34" charset="-122"/>
                          <a:ea typeface="微软雅黑" panose="020B0503020204020204" pitchFamily="34" charset="-122"/>
                        </a:rPr>
                        <a:t>团队奖</a:t>
                      </a:r>
                      <a:r>
                        <a:rPr lang="en-US" altLang="zh-CN" sz="1400" b="1" dirty="0">
                          <a:solidFill>
                            <a:schemeClr val="tx1"/>
                          </a:solidFill>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项</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rgbClr val="C00000"/>
                          </a:solidFill>
                          <a:latin typeface="微软雅黑" panose="020B0503020204020204" pitchFamily="34" charset="-122"/>
                          <a:ea typeface="微软雅黑" panose="020B0503020204020204" pitchFamily="34" charset="-122"/>
                        </a:rPr>
                        <a:t>全校</a:t>
                      </a:r>
                      <a:r>
                        <a:rPr lang="en-US" altLang="zh-CN" sz="1400" b="1" dirty="0">
                          <a:solidFill>
                            <a:srgbClr val="C00000"/>
                          </a:solidFill>
                          <a:latin typeface="微软雅黑" panose="020B0503020204020204" pitchFamily="34" charset="-122"/>
                          <a:ea typeface="微软雅黑" panose="020B0503020204020204" pitchFamily="34" charset="-122"/>
                        </a:rPr>
                        <a:t>10</a:t>
                      </a:r>
                      <a:r>
                        <a:rPr lang="zh-CN" altLang="en-US" sz="1400" b="1" dirty="0">
                          <a:solidFill>
                            <a:srgbClr val="C00000"/>
                          </a:solidFill>
                          <a:latin typeface="微软雅黑" panose="020B0503020204020204" pitchFamily="34" charset="-122"/>
                          <a:ea typeface="微软雅黑" panose="020B0503020204020204" pitchFamily="34" charset="-122"/>
                        </a:rPr>
                        <a:t>项</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r>
              <a:tr h="250798">
                <a:tc vMerge="1">
                  <a:tcPr marL="12700" marR="12700" marT="12700" anchor="ctr"/>
                </a:tc>
                <a:tc vMerge="1">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西安交通大学第十四届“</a:t>
                      </a:r>
                      <a:r>
                        <a:rPr lang="zh-CN" altLang="en-US" sz="1400" b="1" dirty="0">
                          <a:solidFill>
                            <a:srgbClr val="C00000"/>
                          </a:solidFill>
                          <a:latin typeface="微软雅黑" panose="020B0503020204020204" pitchFamily="34" charset="-122"/>
                          <a:ea typeface="微软雅黑" panose="020B0503020204020204" pitchFamily="34" charset="-122"/>
                        </a:rPr>
                        <a:t>学术之星</a:t>
                      </a:r>
                      <a:r>
                        <a:rPr lang="zh-CN" altLang="en-US" sz="1400" b="1" dirty="0">
                          <a:latin typeface="微软雅黑" panose="020B0503020204020204" pitchFamily="34" charset="-122"/>
                          <a:ea typeface="微软雅黑" panose="020B0503020204020204" pitchFamily="34" charset="-122"/>
                        </a:rPr>
                        <a:t>”</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en-US" altLang="zh-CN" sz="1400" b="1" dirty="0">
                          <a:solidFill>
                            <a:schemeClr val="tx1"/>
                          </a:solidFill>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人</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rgbClr val="C00000"/>
                          </a:solidFill>
                          <a:latin typeface="微软雅黑" panose="020B0503020204020204" pitchFamily="34" charset="-122"/>
                          <a:ea typeface="微软雅黑" panose="020B0503020204020204" pitchFamily="34" charset="-122"/>
                        </a:rPr>
                        <a:t>全校</a:t>
                      </a:r>
                      <a:r>
                        <a:rPr lang="en-US" altLang="zh-CN" sz="1400" b="1" dirty="0">
                          <a:solidFill>
                            <a:srgbClr val="C00000"/>
                          </a:solidFill>
                          <a:latin typeface="微软雅黑" panose="020B0503020204020204" pitchFamily="34" charset="-122"/>
                          <a:ea typeface="微软雅黑" panose="020B0503020204020204" pitchFamily="34" charset="-122"/>
                        </a:rPr>
                        <a:t>10</a:t>
                      </a:r>
                      <a:r>
                        <a:rPr lang="zh-CN" altLang="en-US" sz="1400" b="1" dirty="0">
                          <a:solidFill>
                            <a:srgbClr val="C00000"/>
                          </a:solidFill>
                          <a:latin typeface="微软雅黑" panose="020B0503020204020204" pitchFamily="34" charset="-122"/>
                          <a:ea typeface="微软雅黑" panose="020B0503020204020204" pitchFamily="34" charset="-122"/>
                        </a:rPr>
                        <a:t>人</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r>
              <a:tr h="250798">
                <a:tc>
                  <a:txBody>
                    <a:bodyPr/>
                    <a:lstStyle/>
                    <a:p>
                      <a:pPr indent="0" algn="ctr">
                        <a:buNone/>
                      </a:pPr>
                      <a:r>
                        <a:rPr lang="zh-CN" altLang="en-US" sz="1400" b="1" dirty="0">
                          <a:solidFill>
                            <a:schemeClr val="tx1"/>
                          </a:solidFill>
                          <a:latin typeface="微软雅黑" panose="020B0503020204020204" pitchFamily="34" charset="-122"/>
                          <a:ea typeface="微软雅黑" panose="020B0503020204020204" pitchFamily="34" charset="-122"/>
                        </a:rPr>
                        <a:t>博士生</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en-US" altLang="zh-CN" sz="1400" b="1" dirty="0">
                          <a:solidFill>
                            <a:schemeClr val="tx1"/>
                          </a:solidFill>
                          <a:latin typeface="微软雅黑" panose="020B0503020204020204" pitchFamily="34" charset="-122"/>
                          <a:ea typeface="微软雅黑" panose="020B0503020204020204" pitchFamily="34" charset="-122"/>
                        </a:rPr>
                        <a:t>71</a:t>
                      </a:r>
                      <a:r>
                        <a:rPr lang="zh-CN" altLang="en-US" sz="1400" b="1" dirty="0">
                          <a:solidFill>
                            <a:schemeClr val="tx1"/>
                          </a:solidFill>
                          <a:latin typeface="微软雅黑" panose="020B0503020204020204" pitchFamily="34" charset="-122"/>
                          <a:ea typeface="微软雅黑" panose="020B0503020204020204" pitchFamily="34" charset="-122"/>
                        </a:rPr>
                        <a:t>名</a:t>
                      </a:r>
                      <a:endParaRPr lang="zh-CN"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latin typeface="微软雅黑" panose="020B0503020204020204" pitchFamily="34" charset="-122"/>
                          <a:ea typeface="微软雅黑" panose="020B0503020204020204" pitchFamily="34" charset="-122"/>
                        </a:rPr>
                        <a:t>优秀博士研究生</a:t>
                      </a:r>
                      <a:r>
                        <a:rPr lang="zh-CN" altLang="en-US" sz="1400" b="1" dirty="0">
                          <a:solidFill>
                            <a:srgbClr val="C00000"/>
                          </a:solidFill>
                          <a:latin typeface="微软雅黑" panose="020B0503020204020204" pitchFamily="34" charset="-122"/>
                          <a:ea typeface="微软雅黑" panose="020B0503020204020204" pitchFamily="34" charset="-122"/>
                        </a:rPr>
                        <a:t>标兵</a:t>
                      </a:r>
                      <a:endParaRPr lang="zh-CN" altLang="en-US" sz="1400" b="1" dirty="0">
                        <a:solidFill>
                          <a:srgbClr val="C00000"/>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solidFill>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人</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c>
                  <a:txBody>
                    <a:bodyPr/>
                    <a:lstStyle/>
                    <a:p>
                      <a:pPr indent="0" algn="ctr">
                        <a:buNone/>
                      </a:pPr>
                      <a:r>
                        <a:rPr lang="zh-CN" altLang="en-US" sz="1400" b="1" dirty="0">
                          <a:solidFill>
                            <a:srgbClr val="C00000"/>
                          </a:solidFill>
                          <a:latin typeface="微软雅黑" panose="020B0503020204020204" pitchFamily="34" charset="-122"/>
                          <a:ea typeface="微软雅黑" panose="020B0503020204020204" pitchFamily="34" charset="-122"/>
                        </a:rPr>
                        <a:t>全校</a:t>
                      </a:r>
                      <a:r>
                        <a:rPr lang="en-US" altLang="zh-CN" sz="1400" b="1" dirty="0">
                          <a:solidFill>
                            <a:srgbClr val="C00000"/>
                          </a:solidFill>
                          <a:latin typeface="微软雅黑" panose="020B0503020204020204" pitchFamily="34" charset="-122"/>
                          <a:ea typeface="微软雅黑" panose="020B0503020204020204" pitchFamily="34" charset="-122"/>
                        </a:rPr>
                        <a:t>15</a:t>
                      </a:r>
                      <a:r>
                        <a:rPr lang="zh-CN" altLang="en-US" sz="1400" b="1" dirty="0">
                          <a:solidFill>
                            <a:srgbClr val="C00000"/>
                          </a:solidFill>
                          <a:latin typeface="微软雅黑" panose="020B0503020204020204" pitchFamily="34" charset="-122"/>
                          <a:ea typeface="微软雅黑" panose="020B0503020204020204" pitchFamily="34" charset="-122"/>
                        </a:rPr>
                        <a:t>人</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12700" marR="12700" marT="12700"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7194598"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支部工作亮点</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支部成员科研成果优异</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6" name="矩形 1"/>
          <p:cNvSpPr>
            <a:spLocks noChangeArrowheads="1"/>
          </p:cNvSpPr>
          <p:nvPr/>
        </p:nvSpPr>
        <p:spPr bwMode="auto">
          <a:xfrm>
            <a:off x="659382" y="985322"/>
            <a:ext cx="11017074" cy="2652649"/>
          </a:xfrm>
          <a:prstGeom prst="rect">
            <a:avLst/>
          </a:prstGeom>
          <a:noFill/>
          <a:ln w="9525">
            <a:noFill/>
            <a:miter lim="800000"/>
          </a:ln>
        </p:spPr>
        <p:txBody>
          <a:bodyPr wrap="square">
            <a:spAutoFit/>
          </a:bodyPr>
          <a:lstStyle/>
          <a:p>
            <a:pPr marL="285750" indent="-285750" algn="just">
              <a:lnSpc>
                <a:spcPct val="12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一年来，支部成员在国内外学术期刊共发表</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学术论文</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15</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篇</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，其中支部成员作为第一作者</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9</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篇</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，同时获得</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国家专利</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5</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项</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，支部成员第一作者</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3</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项；</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支部成员荣获中国“互联网</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大学生创新创业大赛</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国家级金奖</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rPr>
              <a:t>2023</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产业融合发展</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新工科创新大赛</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一等奖（国家级）</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、“华为杯”第五届中国研究生人工智能创新大赛</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二等奖（国家级）</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等多项</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国家级奖项</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；第二届中国研究生“双碳”创新与创意大赛</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二等奖</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、中国“互联网</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大学生创新创业大赛</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省级金奖</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等多个科学技术比赛奖项；</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buFont typeface="Wingdings" panose="05000000000000000000" pitchFamily="2" charset="2"/>
              <a:buChar char="Ø"/>
            </a:pP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2</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名</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研究生党员获得国家奖学金；</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buFont typeface="Wingdings" panose="05000000000000000000" pitchFamily="2" charset="2"/>
              <a:buChar char="Ø"/>
            </a:pP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34</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名</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研究生党员获得特等奖学金</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rPr>
              <a:t>/</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一等学业奖学金，占支部研究生党员</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94.4%</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buFont typeface="Wingdings" panose="05000000000000000000" pitchFamily="2" charset="2"/>
              <a:buChar char="Ø"/>
            </a:pP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16</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名</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研究生党员获得社会奖学金，占支部研究生党员</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23%</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86239" y="3752286"/>
            <a:ext cx="3095136" cy="281527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496" y="3752286"/>
            <a:ext cx="3882041" cy="2362586"/>
          </a:xfrm>
          <a:prstGeom prst="rect">
            <a:avLst/>
          </a:prstGeom>
        </p:spPr>
      </p:pic>
      <p:sp>
        <p:nvSpPr>
          <p:cNvPr id="12" name="文本框 11"/>
          <p:cNvSpPr txBox="1"/>
          <p:nvPr/>
        </p:nvSpPr>
        <p:spPr>
          <a:xfrm>
            <a:off x="8380163" y="6125988"/>
            <a:ext cx="2566705" cy="365125"/>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获奖证书</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34" y="3803530"/>
            <a:ext cx="3261974" cy="2311342"/>
          </a:xfrm>
          <a:prstGeom prst="rect">
            <a:avLst/>
          </a:prstGeom>
        </p:spPr>
      </p:pic>
      <p:sp>
        <p:nvSpPr>
          <p:cNvPr id="14" name="文本框 13"/>
          <p:cNvSpPr txBox="1"/>
          <p:nvPr/>
        </p:nvSpPr>
        <p:spPr>
          <a:xfrm>
            <a:off x="837368" y="6125988"/>
            <a:ext cx="2566705" cy="365125"/>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发表学术论文</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723813" y="945222"/>
            <a:ext cx="10898932" cy="11511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7194598"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支部工作亮点</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支部成员创业成果突出</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62" name="文本框 61"/>
          <p:cNvSpPr txBox="1"/>
          <p:nvPr/>
        </p:nvSpPr>
        <p:spPr>
          <a:xfrm>
            <a:off x="1009315" y="2380731"/>
            <a:ext cx="3857089" cy="1751570"/>
          </a:xfrm>
          <a:prstGeom prst="rect">
            <a:avLst/>
          </a:prstGeom>
          <a:noFill/>
        </p:spPr>
        <p:txBody>
          <a:bodyPr wrap="square">
            <a:spAutoFit/>
          </a:bodyPr>
          <a:lstStyle/>
          <a:p>
            <a:pPr algn="ctr">
              <a:lnSpc>
                <a:spcPct val="150000"/>
              </a:lnSpc>
            </a:pPr>
            <a:r>
              <a:rPr lang="zh-CN" altLang="en-US" sz="2000" b="1" dirty="0">
                <a:latin typeface="微软雅黑" panose="020B0503020204020204" pitchFamily="34" charset="-122"/>
                <a:ea typeface="微软雅黑" panose="020B0503020204020204" pitchFamily="34" charset="-122"/>
              </a:rPr>
              <a:t>博士生 王志博</a:t>
            </a:r>
            <a:endParaRPr lang="zh-CN" altLang="en-US" sz="2000" b="1" dirty="0">
              <a:latin typeface="微软雅黑" panose="020B0503020204020204" pitchFamily="34" charset="-122"/>
              <a:ea typeface="微软雅黑" panose="020B0503020204020204" pitchFamily="34" charset="-122"/>
            </a:endParaRPr>
          </a:p>
          <a:p>
            <a:pPr algn="ctr">
              <a:lnSpc>
                <a:spcPct val="150000"/>
              </a:lnSpc>
            </a:pPr>
            <a:r>
              <a:rPr lang="zh-CN" altLang="en-US" b="1" dirty="0">
                <a:latin typeface="微软雅黑" panose="020B0503020204020204" pitchFamily="34" charset="-122"/>
                <a:ea typeface="微软雅黑" panose="020B0503020204020204" pitchFamily="34" charset="-122"/>
              </a:rPr>
              <a:t>医工学方向</a:t>
            </a:r>
            <a:endParaRPr lang="zh-CN" altLang="en-US" b="1" dirty="0">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C00000"/>
                </a:solidFill>
                <a:latin typeface="微软雅黑" panose="020B0503020204020204" pitchFamily="34" charset="-122"/>
                <a:ea typeface="微软雅黑" panose="020B0503020204020204" pitchFamily="34" charset="-122"/>
              </a:rPr>
              <a:t>苏州杏林创涂医疗科技公司</a:t>
            </a:r>
            <a:endParaRPr lang="zh-CN" altLang="en-US"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C00000"/>
                </a:solidFill>
                <a:latin typeface="微软雅黑" panose="020B0503020204020204" pitchFamily="34" charset="-122"/>
                <a:ea typeface="微软雅黑" panose="020B0503020204020204" pitchFamily="34" charset="-122"/>
              </a:rPr>
              <a:t>创始人</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1546083" y="4258289"/>
            <a:ext cx="3320321" cy="2234979"/>
            <a:chOff x="8827047" y="1115099"/>
            <a:chExt cx="2153355" cy="1612336"/>
          </a:xfrm>
        </p:grpSpPr>
        <p:pic>
          <p:nvPicPr>
            <p:cNvPr id="63" name="图片 62" descr="图片包含 室内, 天花板, 厨房, 男人&#10;&#10;描述已自动生成"/>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8827047" y="1115099"/>
              <a:ext cx="1056540" cy="792000"/>
            </a:xfrm>
            <a:prstGeom prst="rect">
              <a:avLst/>
            </a:prstGeom>
            <a:noFill/>
            <a:ln>
              <a:noFill/>
            </a:ln>
          </p:spPr>
        </p:pic>
        <p:pic>
          <p:nvPicPr>
            <p:cNvPr id="64" name="图片 63" descr="人在厨房里做饭&#10;&#10;中度可信度描述已自动生成"/>
            <p:cNvPicPr>
              <a:picLocks noChangeAspect="1"/>
            </p:cNvPicPr>
            <p:nvPr/>
          </p:nvPicPr>
          <p:blipFill rotWithShape="1">
            <a:blip r:embed="rId2"/>
            <a:srcRect l="7281"/>
            <a:stretch>
              <a:fillRect/>
            </a:stretch>
          </p:blipFill>
          <p:spPr>
            <a:xfrm>
              <a:off x="9923862" y="1930709"/>
              <a:ext cx="1056540" cy="792000"/>
            </a:xfrm>
            <a:prstGeom prst="rect">
              <a:avLst/>
            </a:prstGeom>
          </p:spPr>
        </p:pic>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827047" y="1935435"/>
              <a:ext cx="1056540" cy="792000"/>
            </a:xfrm>
            <a:prstGeom prst="rect">
              <a:avLst/>
            </a:prstGeom>
            <a:noFill/>
            <a:ln>
              <a:noFill/>
            </a:ln>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23947" y="1115099"/>
              <a:ext cx="1056454" cy="792000"/>
            </a:xfrm>
            <a:prstGeom prst="rect">
              <a:avLst/>
            </a:prstGeom>
            <a:noFill/>
            <a:ln>
              <a:noFill/>
            </a:ln>
          </p:spPr>
        </p:pic>
      </p:grpSp>
      <p:sp>
        <p:nvSpPr>
          <p:cNvPr id="67" name="文本框 66"/>
          <p:cNvSpPr txBox="1"/>
          <p:nvPr>
            <p:custDataLst>
              <p:tags r:id="rId5"/>
            </p:custDataLst>
          </p:nvPr>
        </p:nvSpPr>
        <p:spPr>
          <a:xfrm>
            <a:off x="1158315" y="4258289"/>
            <a:ext cx="371556" cy="2244790"/>
          </a:xfrm>
          <a:prstGeom prst="rect">
            <a:avLst/>
          </a:prstGeom>
          <a:solidFill>
            <a:srgbClr val="C00000"/>
          </a:solidFill>
          <a:ln>
            <a:solidFill>
              <a:srgbClr val="1557AE"/>
            </a:solidFill>
          </a:ln>
        </p:spPr>
        <p:txBody>
          <a:bodyPr wrap="square" rtlCol="0" anchor="t">
            <a:no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微创术中智能化导航系统</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68" name="直接连接符 67"/>
          <p:cNvCxnSpPr/>
          <p:nvPr/>
        </p:nvCxnSpPr>
        <p:spPr>
          <a:xfrm>
            <a:off x="5835721" y="2380731"/>
            <a:ext cx="0" cy="4208600"/>
          </a:xfrm>
          <a:prstGeom prst="line">
            <a:avLst/>
          </a:prstGeom>
          <a:ln w="34925">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6805038" y="2360166"/>
            <a:ext cx="3857090" cy="1751570"/>
          </a:xfrm>
          <a:prstGeom prst="rect">
            <a:avLst/>
          </a:prstGeom>
          <a:noFill/>
        </p:spPr>
        <p:txBody>
          <a:bodyPr wrap="square" rtlCol="0" anchor="t">
            <a:spAutoFit/>
          </a:bodyPr>
          <a:lstStyle/>
          <a:p>
            <a:pPr algn="ctr">
              <a:lnSpc>
                <a:spcPct val="150000"/>
              </a:lnSpc>
            </a:pPr>
            <a:r>
              <a:rPr lang="zh-CN" altLang="en-US" sz="2000" b="1" dirty="0">
                <a:ln>
                  <a:noFill/>
                </a:ln>
                <a:solidFill>
                  <a:srgbClr val="333333"/>
                </a:solidFill>
                <a:effectLst/>
                <a:latin typeface="微软雅黑" panose="020B0503020204020204" pitchFamily="34" charset="-122"/>
                <a:ea typeface="微软雅黑" panose="020B0503020204020204" pitchFamily="34" charset="-122"/>
                <a:sym typeface="+mn-ea"/>
              </a:rPr>
              <a:t>博士生</a:t>
            </a:r>
            <a:r>
              <a:rPr lang="en-US" altLang="zh-CN" sz="2000" b="1" dirty="0">
                <a:solidFill>
                  <a:srgbClr val="333333"/>
                </a:solidFill>
                <a:latin typeface="微软雅黑" panose="020B0503020204020204" pitchFamily="34" charset="-122"/>
                <a:ea typeface="微软雅黑" panose="020B0503020204020204" pitchFamily="34" charset="-122"/>
                <a:sym typeface="+mn-ea"/>
              </a:rPr>
              <a:t> </a:t>
            </a:r>
            <a:r>
              <a:rPr lang="zh-CN" altLang="zh-CN" sz="2000" b="1" dirty="0">
                <a:ln>
                  <a:noFill/>
                </a:ln>
                <a:solidFill>
                  <a:srgbClr val="333333"/>
                </a:solidFill>
                <a:effectLst/>
                <a:latin typeface="微软雅黑" panose="020B0503020204020204" pitchFamily="34" charset="-122"/>
                <a:ea typeface="微软雅黑" panose="020B0503020204020204" pitchFamily="34" charset="-122"/>
                <a:sym typeface="+mn-ea"/>
              </a:rPr>
              <a:t>张磊</a:t>
            </a:r>
            <a:endParaRPr lang="en-US" altLang="zh-CN" sz="2000" b="1" dirty="0">
              <a:ln>
                <a:noFill/>
              </a:ln>
              <a:solidFill>
                <a:srgbClr val="333333"/>
              </a:solidFill>
              <a:effectLst/>
              <a:latin typeface="微软雅黑" panose="020B0503020204020204" pitchFamily="34" charset="-122"/>
              <a:ea typeface="微软雅黑" panose="020B0503020204020204" pitchFamily="34" charset="-122"/>
              <a:sym typeface="+mn-ea"/>
            </a:endParaRPr>
          </a:p>
          <a:p>
            <a:pPr algn="ctr">
              <a:lnSpc>
                <a:spcPct val="150000"/>
              </a:lnSpc>
            </a:pPr>
            <a:r>
              <a:rPr lang="zh-CN" altLang="en-US" b="1" dirty="0">
                <a:solidFill>
                  <a:srgbClr val="333333"/>
                </a:solidFill>
                <a:latin typeface="微软雅黑" panose="020B0503020204020204" pitchFamily="34" charset="-122"/>
                <a:ea typeface="微软雅黑" panose="020B0503020204020204" pitchFamily="34" charset="-122"/>
                <a:sym typeface="+mn-ea"/>
              </a:rPr>
              <a:t>医工学方向</a:t>
            </a:r>
            <a:endParaRPr lang="zh-CN" altLang="zh-CN" b="1" dirty="0">
              <a:ln>
                <a:noFill/>
              </a:ln>
              <a:solidFill>
                <a:srgbClr val="333333"/>
              </a:solidFill>
              <a:effectLst/>
              <a:latin typeface="黑体" panose="02010609060101010101" pitchFamily="49" charset="-122"/>
              <a:ea typeface="黑体" panose="02010609060101010101" pitchFamily="49" charset="-122"/>
              <a:sym typeface="+mn-ea"/>
            </a:endParaRPr>
          </a:p>
          <a:p>
            <a:pPr indent="0" algn="ctr">
              <a:lnSpc>
                <a:spcPct val="150000"/>
              </a:lnSpc>
            </a:pPr>
            <a:r>
              <a:rPr lang="zh-CN" altLang="zh-CN" b="1" dirty="0">
                <a:ln>
                  <a:noFill/>
                </a:ln>
                <a:solidFill>
                  <a:srgbClr val="C00000"/>
                </a:solidFill>
                <a:effectLst/>
                <a:latin typeface="微软雅黑" panose="020B0503020204020204" pitchFamily="34" charset="-122"/>
                <a:ea typeface="微软雅黑" panose="020B0503020204020204" pitchFamily="34" charset="-122"/>
                <a:sym typeface="+mn-ea"/>
              </a:rPr>
              <a:t>陕西智测心控医疗科技有限公司</a:t>
            </a:r>
            <a:r>
              <a:rPr lang="en-US" altLang="zh-CN" b="1" dirty="0">
                <a:ln>
                  <a:noFill/>
                </a:ln>
                <a:solidFill>
                  <a:srgbClr val="C00000"/>
                </a:solidFill>
                <a:effectLst/>
                <a:latin typeface="微软雅黑" panose="020B0503020204020204" pitchFamily="34" charset="-122"/>
                <a:ea typeface="微软雅黑" panose="020B0503020204020204" pitchFamily="34" charset="-122"/>
                <a:sym typeface="+mn-ea"/>
              </a:rPr>
              <a:t> </a:t>
            </a:r>
            <a:endParaRPr lang="en-US" altLang="zh-CN" b="1" dirty="0">
              <a:ln>
                <a:noFill/>
              </a:ln>
              <a:solidFill>
                <a:srgbClr val="C00000"/>
              </a:solidFill>
              <a:effectLst/>
              <a:latin typeface="微软雅黑" panose="020B0503020204020204" pitchFamily="34" charset="-122"/>
              <a:ea typeface="微软雅黑" panose="020B0503020204020204" pitchFamily="34" charset="-122"/>
              <a:sym typeface="+mn-ea"/>
            </a:endParaRPr>
          </a:p>
          <a:p>
            <a:pPr indent="0" algn="ctr">
              <a:lnSpc>
                <a:spcPct val="150000"/>
              </a:lnSpc>
            </a:pPr>
            <a:r>
              <a:rPr lang="zh-CN" altLang="en-US" b="1" dirty="0">
                <a:ln>
                  <a:noFill/>
                </a:ln>
                <a:solidFill>
                  <a:srgbClr val="C00000"/>
                </a:solidFill>
                <a:effectLst/>
                <a:latin typeface="微软雅黑" panose="020B0503020204020204" pitchFamily="34" charset="-122"/>
                <a:ea typeface="微软雅黑" panose="020B0503020204020204" pitchFamily="34" charset="-122"/>
                <a:sym typeface="+mn-ea"/>
              </a:rPr>
              <a:t>项目</a:t>
            </a:r>
            <a:r>
              <a:rPr lang="zh-CN" altLang="en-US" b="1" dirty="0">
                <a:solidFill>
                  <a:srgbClr val="C00000"/>
                </a:solidFill>
                <a:latin typeface="微软雅黑" panose="020B0503020204020204" pitchFamily="34" charset="-122"/>
                <a:ea typeface="微软雅黑" panose="020B0503020204020204" pitchFamily="34" charset="-122"/>
                <a:sym typeface="+mn-ea"/>
              </a:rPr>
              <a:t>总经理</a:t>
            </a:r>
            <a:endParaRPr lang="zh-CN" altLang="en-US" sz="1600" b="1" dirty="0">
              <a:solidFill>
                <a:srgbClr val="C00000"/>
              </a:solidFill>
              <a:latin typeface="微软雅黑" panose="020B0503020204020204" pitchFamily="34" charset="-122"/>
              <a:ea typeface="微软雅黑" panose="020B0503020204020204" pitchFamily="34" charset="-122"/>
              <a:sym typeface="+mn-ea"/>
            </a:endParaRPr>
          </a:p>
        </p:txBody>
      </p:sp>
      <p:grpSp>
        <p:nvGrpSpPr>
          <p:cNvPr id="31" name="组合 30"/>
          <p:cNvGrpSpPr/>
          <p:nvPr/>
        </p:nvGrpSpPr>
        <p:grpSpPr>
          <a:xfrm>
            <a:off x="6805037" y="4274651"/>
            <a:ext cx="3857091" cy="2228428"/>
            <a:chOff x="7658333" y="3758385"/>
            <a:chExt cx="3965143" cy="2676637"/>
          </a:xfrm>
        </p:grpSpPr>
        <p:pic>
          <p:nvPicPr>
            <p:cNvPr id="71" name="图片 70"/>
            <p:cNvPicPr>
              <a:picLocks noChangeAspect="1"/>
            </p:cNvPicPr>
            <p:nvPr>
              <p:custDataLst>
                <p:tags r:id="rId6"/>
              </p:custDataLst>
            </p:nvPr>
          </p:nvPicPr>
          <p:blipFill>
            <a:blip r:embed="rId7"/>
            <a:stretch>
              <a:fillRect/>
            </a:stretch>
          </p:blipFill>
          <p:spPr>
            <a:xfrm>
              <a:off x="7658335" y="3758385"/>
              <a:ext cx="3965141" cy="2676637"/>
            </a:xfrm>
            <a:prstGeom prst="rect">
              <a:avLst/>
            </a:prstGeom>
          </p:spPr>
        </p:pic>
        <p:sp>
          <p:nvSpPr>
            <p:cNvPr id="72" name="文本框 71"/>
            <p:cNvSpPr txBox="1"/>
            <p:nvPr>
              <p:custDataLst>
                <p:tags r:id="rId8"/>
              </p:custDataLst>
            </p:nvPr>
          </p:nvSpPr>
          <p:spPr>
            <a:xfrm flipH="1">
              <a:off x="7658333" y="3758385"/>
              <a:ext cx="461073" cy="2676637"/>
            </a:xfrm>
            <a:prstGeom prst="rect">
              <a:avLst/>
            </a:prstGeom>
            <a:solidFill>
              <a:srgbClr val="C00000"/>
            </a:solidFill>
            <a:ln>
              <a:solidFill>
                <a:srgbClr val="1557AE"/>
              </a:solidFill>
            </a:ln>
          </p:spPr>
          <p:txBody>
            <a:bodyPr wrap="square" rtlCol="0" anchor="t">
              <a:no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智慧病房体系架构图</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4" name="文本框 23"/>
          <p:cNvSpPr txBox="1"/>
          <p:nvPr/>
        </p:nvSpPr>
        <p:spPr>
          <a:xfrm>
            <a:off x="814106" y="858005"/>
            <a:ext cx="10898933" cy="1227387"/>
          </a:xfrm>
          <a:prstGeom prst="rect">
            <a:avLst/>
          </a:prstGeom>
          <a:noFill/>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rPr>
              <a:t>目前支部党员作为创始人成立</a:t>
            </a:r>
            <a:r>
              <a:rPr lang="en-US" altLang="zh-CN" sz="2800" b="1" dirty="0">
                <a:solidFill>
                  <a:srgbClr val="C00000"/>
                </a:solidFill>
                <a:latin typeface="微软雅黑" panose="020B0503020204020204" pitchFamily="34" charset="-122"/>
                <a:ea typeface="微软雅黑" panose="020B0503020204020204" pitchFamily="34" charset="-122"/>
              </a:rPr>
              <a:t>2</a:t>
            </a:r>
            <a:r>
              <a:rPr lang="zh-CN" altLang="en-US" sz="2800" b="1" dirty="0">
                <a:solidFill>
                  <a:srgbClr val="C00000"/>
                </a:solidFill>
                <a:latin typeface="微软雅黑" panose="020B0503020204020204" pitchFamily="34" charset="-122"/>
                <a:ea typeface="微软雅黑" panose="020B0503020204020204" pitchFamily="34" charset="-122"/>
              </a:rPr>
              <a:t>家</a:t>
            </a:r>
            <a:r>
              <a:rPr lang="zh-CN" altLang="en-US" sz="2400" b="1" dirty="0">
                <a:latin typeface="微软雅黑" panose="020B0503020204020204" pitchFamily="34" charset="-122"/>
                <a:ea typeface="微软雅黑" panose="020B0503020204020204" pitchFamily="34" charset="-122"/>
              </a:rPr>
              <a:t>科技型初创公司，市场总估值近</a:t>
            </a:r>
            <a:r>
              <a:rPr lang="en-US" altLang="zh-CN" sz="2800" b="1" dirty="0">
                <a:solidFill>
                  <a:srgbClr val="C00000"/>
                </a:solidFill>
                <a:latin typeface="微软雅黑" panose="020B0503020204020204" pitchFamily="34" charset="-122"/>
                <a:ea typeface="微软雅黑" panose="020B0503020204020204" pitchFamily="34" charset="-122"/>
              </a:rPr>
              <a:t>3000</a:t>
            </a:r>
            <a:r>
              <a:rPr lang="zh-CN" altLang="en-US" sz="2800" b="1" dirty="0">
                <a:solidFill>
                  <a:srgbClr val="C00000"/>
                </a:solidFill>
                <a:latin typeface="微软雅黑" panose="020B0503020204020204" pitchFamily="34" charset="-122"/>
                <a:ea typeface="微软雅黑" panose="020B0503020204020204" pitchFamily="34" charset="-122"/>
              </a:rPr>
              <a:t>万元</a:t>
            </a:r>
            <a:r>
              <a:rPr lang="zh-CN" altLang="en-US" sz="2400" b="1" dirty="0">
                <a:latin typeface="微软雅黑" panose="020B0503020204020204" pitchFamily="34" charset="-122"/>
                <a:ea typeface="微软雅黑" panose="020B0503020204020204" pitchFamily="34" charset="-122"/>
              </a:rPr>
              <a:t>。研究生中，正在创业学生</a:t>
            </a:r>
            <a:r>
              <a:rPr lang="en-US" altLang="zh-CN" sz="2400" b="1" dirty="0">
                <a:latin typeface="微软雅黑" panose="020B0503020204020204" pitchFamily="34" charset="-122"/>
                <a:ea typeface="微软雅黑" panose="020B0503020204020204" pitchFamily="34" charset="-122"/>
              </a:rPr>
              <a:t>14</a:t>
            </a:r>
            <a:r>
              <a:rPr lang="zh-CN" altLang="en-US" sz="2400" b="1" dirty="0">
                <a:latin typeface="微软雅黑" panose="020B0503020204020204" pitchFamily="34" charset="-122"/>
                <a:ea typeface="微软雅黑" panose="020B0503020204020204" pitchFamily="34" charset="-122"/>
              </a:rPr>
              <a:t>人，占比</a:t>
            </a:r>
            <a:r>
              <a:rPr lang="en-US" altLang="zh-CN" sz="2400" b="1" dirty="0">
                <a:latin typeface="微软雅黑" panose="020B0503020204020204" pitchFamily="34" charset="-122"/>
                <a:ea typeface="微软雅黑" panose="020B0503020204020204" pitchFamily="34" charset="-122"/>
              </a:rPr>
              <a:t>11%</a:t>
            </a:r>
            <a:r>
              <a:rPr lang="zh-CN" altLang="en-US" sz="2400" b="1" dirty="0">
                <a:latin typeface="微软雅黑" panose="020B0503020204020204" pitchFamily="34" charset="-122"/>
                <a:ea typeface="微软雅黑" panose="020B0503020204020204" pitchFamily="34" charset="-122"/>
              </a:rPr>
              <a:t>，有创业意愿</a:t>
            </a:r>
            <a:r>
              <a:rPr lang="en-US" altLang="zh-CN" sz="2400" b="1" dirty="0">
                <a:latin typeface="微软雅黑" panose="020B0503020204020204" pitchFamily="34" charset="-122"/>
                <a:ea typeface="微软雅黑" panose="020B0503020204020204" pitchFamily="34" charset="-122"/>
              </a:rPr>
              <a:t>23</a:t>
            </a:r>
            <a:r>
              <a:rPr lang="zh-CN" altLang="en-US" sz="2400" b="1" dirty="0">
                <a:latin typeface="微软雅黑" panose="020B0503020204020204" pitchFamily="34" charset="-122"/>
                <a:ea typeface="微软雅黑" panose="020B0503020204020204" pitchFamily="34" charset="-122"/>
              </a:rPr>
              <a:t>人，占比</a:t>
            </a:r>
            <a:r>
              <a:rPr lang="en-US" altLang="zh-CN" sz="2400" b="1" dirty="0">
                <a:latin typeface="微软雅黑" panose="020B0503020204020204" pitchFamily="34" charset="-122"/>
                <a:ea typeface="微软雅黑" panose="020B0503020204020204" pitchFamily="34" charset="-122"/>
              </a:rPr>
              <a:t>17%</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6" name="文本框 5"/>
          <p:cNvSpPr txBox="1"/>
          <p:nvPr/>
        </p:nvSpPr>
        <p:spPr>
          <a:xfrm>
            <a:off x="1568522" y="1008789"/>
            <a:ext cx="8804952" cy="4540538"/>
          </a:xfrm>
          <a:prstGeom prst="rect">
            <a:avLst/>
          </a:prstGeom>
          <a:noFill/>
        </p:spPr>
        <p:txBody>
          <a:bodyPr wrap="square">
            <a:spAutoFit/>
          </a:bodyPr>
          <a:lstStyle/>
          <a:p>
            <a:pPr indent="720090" algn="just">
              <a:lnSpc>
                <a:spcPct val="150000"/>
              </a:lnSpc>
            </a:pP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新港启新程，新人建新功。党的二十大报告指出</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当代中国青年生逢其时，施展才干的舞台无比广阔，实现梦想的前景无比光明</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”。时代各有不同，青春一脉相承，作为交大学子，支部党员将</a:t>
            </a:r>
            <a:r>
              <a:rPr lang="zh-CN" altLang="zh-CN" sz="28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厚植家国情怀，立足学院特色，担当起科技强国使命，</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将个人理想、个人规划、个人奋斗与国家的发展紧密联系，让青春在全面建设社会主义现代化国家的火热实践中绽放绚丽之花。</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0417" y="1971917"/>
            <a:ext cx="9805422" cy="1721497"/>
          </a:xfrm>
          <a:prstGeom prst="rect">
            <a:avLst/>
          </a:prstGeom>
        </p:spPr>
        <p:txBody>
          <a:bodyPr wrap="square">
            <a:spAutoFit/>
          </a:bodyPr>
          <a:lstStyle/>
          <a:p>
            <a:pPr algn="ctr">
              <a:lnSpc>
                <a:spcPct val="150000"/>
              </a:lnSpc>
            </a:pPr>
            <a:r>
              <a:rPr lang="zh-CN" altLang="en-US" sz="8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请各位评委批评指正！</a:t>
            </a:r>
            <a:endParaRPr lang="zh-CN" altLang="en-US" sz="4800" b="1" dirty="0">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7" name="灯片编号占位符 6"/>
          <p:cNvSpPr>
            <a:spLocks noGrp="1"/>
          </p:cNvSpPr>
          <p:nvPr>
            <p:ph type="sldNum" sz="quarter" idx="12"/>
          </p:nvPr>
        </p:nvSpPr>
        <p:spPr/>
        <p:txBody>
          <a:bodyPr/>
          <a:lstStyle/>
          <a:p>
            <a:fld id="{FA34C859-D65B-439D-8277-6CBBBA54B022}" type="slidenum">
              <a:rPr lang="zh-CN" altLang="en-US" smtClean="0"/>
            </a:fld>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3" name="圆角矩形 4"/>
          <p:cNvSpPr/>
          <p:nvPr/>
        </p:nvSpPr>
        <p:spPr>
          <a:xfrm>
            <a:off x="3133355" y="2156349"/>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FF00"/>
                </a:solidFill>
                <a:latin typeface="微软雅黑" panose="020B0503020204020204" pitchFamily="34" charset="-122"/>
                <a:ea typeface="微软雅黑" panose="020B0503020204020204" pitchFamily="34" charset="-122"/>
                <a:cs typeface="+mn-ea"/>
                <a:sym typeface="+mn-lt"/>
              </a:rPr>
              <a:t>一、基本情况</a:t>
            </a:r>
            <a:endParaRPr lang="zh-CN" altLang="en-US" sz="3600" b="1" dirty="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5004996" y="677533"/>
            <a:ext cx="2182008" cy="1015663"/>
          </a:xfrm>
          <a:prstGeom prst="rect">
            <a:avLst/>
          </a:prstGeom>
        </p:spPr>
        <p:txBody>
          <a:bodyPr wrap="none">
            <a:spAutoFit/>
          </a:bodyPr>
          <a:lstStyle/>
          <a:p>
            <a:r>
              <a:rPr lang="zh-CN" altLang="en-US" sz="6000" b="1" dirty="0">
                <a:solidFill>
                  <a:srgbClr val="C00000"/>
                </a:solidFill>
                <a:latin typeface="微软雅黑" panose="020B0503020204020204" pitchFamily="34" charset="-122"/>
                <a:ea typeface="微软雅黑" panose="020B0503020204020204" pitchFamily="34" charset="-122"/>
                <a:cs typeface="+mn-ea"/>
                <a:sym typeface="+mn-lt"/>
              </a:rPr>
              <a:t>目  录</a:t>
            </a:r>
            <a:endParaRPr lang="zh-CN" altLang="en-US" sz="60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9" name="圆角矩形 4"/>
          <p:cNvSpPr/>
          <p:nvPr/>
        </p:nvSpPr>
        <p:spPr>
          <a:xfrm>
            <a:off x="3133354" y="3429000"/>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微软雅黑" panose="020B0503020204020204" pitchFamily="34" charset="-122"/>
                <a:ea typeface="微软雅黑" panose="020B0503020204020204" pitchFamily="34" charset="-122"/>
                <a:cs typeface="+mn-ea"/>
                <a:sym typeface="+mn-lt"/>
              </a:rPr>
              <a:t>二、基础党建</a:t>
            </a:r>
            <a:endParaRPr lang="zh-CN" altLang="en-US" sz="3600" b="1" dirty="0">
              <a:latin typeface="微软雅黑" panose="020B0503020204020204" pitchFamily="34" charset="-122"/>
              <a:ea typeface="微软雅黑" panose="020B0503020204020204" pitchFamily="34" charset="-122"/>
              <a:cs typeface="+mn-ea"/>
              <a:sym typeface="+mn-lt"/>
            </a:endParaRPr>
          </a:p>
        </p:txBody>
      </p:sp>
      <p:sp>
        <p:nvSpPr>
          <p:cNvPr id="6" name="圆角矩形 4"/>
          <p:cNvSpPr/>
          <p:nvPr/>
        </p:nvSpPr>
        <p:spPr>
          <a:xfrm>
            <a:off x="3133354" y="4701651"/>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微软雅黑" panose="020B0503020204020204" pitchFamily="34" charset="-122"/>
                <a:ea typeface="微软雅黑" panose="020B0503020204020204" pitchFamily="34" charset="-122"/>
                <a:cs typeface="+mn-ea"/>
                <a:sym typeface="+mn-lt"/>
              </a:rPr>
              <a:t>三、亮点成果</a:t>
            </a:r>
            <a:endParaRPr lang="zh-CN" altLang="en-US" sz="3600" b="1"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716093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未来技术学院师生联合党支部基本情况</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24" name="矩形 1"/>
          <p:cNvSpPr>
            <a:spLocks noChangeArrowheads="1"/>
          </p:cNvSpPr>
          <p:nvPr/>
        </p:nvSpPr>
        <p:spPr bwMode="auto">
          <a:xfrm>
            <a:off x="557627" y="991384"/>
            <a:ext cx="11076745" cy="1961563"/>
          </a:xfrm>
          <a:prstGeom prst="rect">
            <a:avLst/>
          </a:prstGeom>
          <a:noFill/>
          <a:ln w="9525">
            <a:noFill/>
            <a:miter lim="800000"/>
          </a:ln>
        </p:spPr>
        <p:txBody>
          <a:bodyPr wrap="square">
            <a:spAutoFit/>
          </a:bodyPr>
          <a:lstStyle/>
          <a:p>
            <a:pPr marL="285750" indent="-285750" algn="just">
              <a:lnSpc>
                <a:spcPct val="150000"/>
              </a:lnSpc>
              <a:spcBef>
                <a:spcPts val="600"/>
              </a:spcBef>
              <a:buFont typeface="Wingdings" panose="05000000000000000000" pitchFamily="2" charset="2"/>
              <a:buChar char="n"/>
            </a:pP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未来技术学院师生联合党支部成立于</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rPr>
              <a:t>2022</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年</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rPr>
              <a:t>4</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月，由未来技术学院学生党员与教工党员组成，共有</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博士生党员</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36</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人</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（正式党员</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rPr>
              <a:t>34</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名，预备党员</a:t>
            </a:r>
            <a:r>
              <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rPr>
              <a:t>2</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名），</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博士生入党积极分子</a:t>
            </a:r>
            <a:r>
              <a:rPr lang="en-US" altLang="zh-CN"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16</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人</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。支部副书记、宣传委员、纪检委员由</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研究生党员</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担任。</a:t>
            </a:r>
            <a:endPar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50000"/>
              </a:lnSpc>
              <a:spcBef>
                <a:spcPts val="600"/>
              </a:spcBef>
              <a:buFont typeface="Wingdings" panose="05000000000000000000" pitchFamily="2" charset="2"/>
              <a:buChar char="n"/>
            </a:pPr>
            <a:r>
              <a:rPr lang="zh-CN" altLang="en-US" sz="2000" b="1" dirty="0">
                <a:latin typeface="微软雅黑" panose="020B0503020204020204" pitchFamily="34" charset="-122"/>
                <a:ea typeface="微软雅黑" panose="020B0503020204020204" pitchFamily="34" charset="-122"/>
              </a:rPr>
              <a:t>党支部按照</a:t>
            </a:r>
            <a:r>
              <a:rPr lang="zh-CN" altLang="en-US" sz="2000" b="1" dirty="0">
                <a:solidFill>
                  <a:srgbClr val="C00000"/>
                </a:solidFill>
                <a:latin typeface="微软雅黑" panose="020B0503020204020204" pitchFamily="34" charset="-122"/>
                <a:ea typeface="微软雅黑" panose="020B0503020204020204" pitchFamily="34" charset="-122"/>
              </a:rPr>
              <a:t>学科方向、研究生类型、校区分布</a:t>
            </a:r>
            <a:r>
              <a:rPr lang="zh-CN" altLang="en-US" sz="2000" b="1" dirty="0">
                <a:latin typeface="微软雅黑" panose="020B0503020204020204" pitchFamily="34" charset="-122"/>
                <a:ea typeface="微软雅黑" panose="020B0503020204020204" pitchFamily="34" charset="-122"/>
              </a:rPr>
              <a:t>等合理分为</a:t>
            </a:r>
            <a:r>
              <a:rPr lang="en-US" altLang="zh-CN" sz="2000" b="1" dirty="0">
                <a:solidFill>
                  <a:srgbClr val="C00000"/>
                </a:solidFill>
                <a:latin typeface="微软雅黑" panose="020B0503020204020204" pitchFamily="34" charset="-122"/>
                <a:ea typeface="微软雅黑" panose="020B0503020204020204" pitchFamily="34" charset="-122"/>
              </a:rPr>
              <a:t>4</a:t>
            </a:r>
            <a:r>
              <a:rPr lang="zh-CN" altLang="en-US" sz="2000" b="1" dirty="0">
                <a:solidFill>
                  <a:srgbClr val="C00000"/>
                </a:solidFill>
                <a:latin typeface="微软雅黑" panose="020B0503020204020204" pitchFamily="34" charset="-122"/>
                <a:ea typeface="微软雅黑" panose="020B0503020204020204" pitchFamily="34" charset="-122"/>
              </a:rPr>
              <a:t>个</a:t>
            </a:r>
            <a:r>
              <a:rPr lang="zh-CN" altLang="en-US" sz="2000" b="1" dirty="0">
                <a:latin typeface="微软雅黑" panose="020B0503020204020204" pitchFamily="34" charset="-122"/>
                <a:ea typeface="微软雅黑" panose="020B0503020204020204" pitchFamily="34" charset="-122"/>
              </a:rPr>
              <a:t>党小组开展各项活动。</a:t>
            </a:r>
            <a:endParaRPr lang="zh-CN" altLang="en-US" sz="20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166632" y="5801866"/>
            <a:ext cx="2635346" cy="443817"/>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支部班子健全合理</a:t>
            </a:r>
            <a:endParaRPr lang="zh-CN" altLang="en-US" b="1" dirty="0">
              <a:solidFill>
                <a:schemeClr val="bg1"/>
              </a:solidFill>
              <a:latin typeface="微软雅黑" panose="020B0503020204020204" pitchFamily="34" charset="-122"/>
              <a:ea typeface="微软雅黑" panose="020B0503020204020204" pitchFamily="34" charset="-122"/>
            </a:endParaRPr>
          </a:p>
        </p:txBody>
      </p:sp>
      <p:graphicFrame>
        <p:nvGraphicFramePr>
          <p:cNvPr id="38" name="表格 38"/>
          <p:cNvGraphicFramePr>
            <a:graphicFrameLocks noGrp="1"/>
          </p:cNvGraphicFramePr>
          <p:nvPr/>
        </p:nvGraphicFramePr>
        <p:xfrm>
          <a:off x="1689554" y="3144698"/>
          <a:ext cx="3605584" cy="2272350"/>
        </p:xfrm>
        <a:graphic>
          <a:graphicData uri="http://schemas.openxmlformats.org/drawingml/2006/table">
            <a:tbl>
              <a:tblPr firstRow="1" bandRow="1">
                <a:tableStyleId>{8A107856-5554-42FB-B03E-39F5DBC370BA}</a:tableStyleId>
              </a:tblPr>
              <a:tblGrid>
                <a:gridCol w="1653494"/>
                <a:gridCol w="1952090"/>
              </a:tblGrid>
              <a:tr h="370840">
                <a:tc>
                  <a:txBody>
                    <a:bodyPr/>
                    <a:lstStyle/>
                    <a:p>
                      <a:pPr algn="ct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书记</a:t>
                      </a:r>
                      <a:endParaRPr lang="zh-CN" altLang="en-US" sz="18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1800" b="0" dirty="0">
                          <a:latin typeface="微软雅黑" panose="020B0503020204020204" pitchFamily="34" charset="-122"/>
                          <a:ea typeface="微软雅黑" panose="020B0503020204020204" pitchFamily="34" charset="-122"/>
                        </a:rPr>
                        <a:t>教工党员</a:t>
                      </a:r>
                      <a:endParaRPr lang="zh-CN" altLang="en-US" sz="1800" b="0" dirty="0">
                        <a:latin typeface="微软雅黑" panose="020B0503020204020204" pitchFamily="34" charset="-122"/>
                        <a:ea typeface="微软雅黑" panose="020B0503020204020204" pitchFamily="34" charset="-122"/>
                      </a:endParaRPr>
                    </a:p>
                  </a:txBody>
                  <a:tcPr anchor="ctr"/>
                </a:tc>
              </a:tr>
              <a:tr h="370840">
                <a:tc>
                  <a:txBody>
                    <a:bodyPr/>
                    <a:lstStyle/>
                    <a:p>
                      <a:pPr algn="ct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副书记</a:t>
                      </a:r>
                      <a:endParaRPr lang="zh-CN" altLang="en-US" sz="18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1800" b="0" dirty="0">
                          <a:latin typeface="微软雅黑" panose="020B0503020204020204" pitchFamily="34" charset="-122"/>
                          <a:ea typeface="微软雅黑" panose="020B0503020204020204" pitchFamily="34" charset="-122"/>
                        </a:rPr>
                        <a:t>博士生党员</a:t>
                      </a:r>
                      <a:endParaRPr lang="zh-CN" altLang="en-US" sz="1800" b="0" dirty="0">
                        <a:latin typeface="微软雅黑" panose="020B0503020204020204" pitchFamily="34" charset="-122"/>
                        <a:ea typeface="微软雅黑" panose="020B0503020204020204" pitchFamily="34" charset="-122"/>
                      </a:endParaRPr>
                    </a:p>
                  </a:txBody>
                  <a:tcPr anchor="ctr"/>
                </a:tc>
              </a:tr>
              <a:tr h="370840">
                <a:tc>
                  <a:txBody>
                    <a:bodyPr/>
                    <a:lstStyle/>
                    <a:p>
                      <a:pPr algn="ct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组织委员</a:t>
                      </a:r>
                      <a:endParaRPr lang="zh-CN" altLang="en-US" sz="18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1800" b="0" dirty="0">
                          <a:latin typeface="微软雅黑" panose="020B0503020204020204" pitchFamily="34" charset="-122"/>
                          <a:ea typeface="微软雅黑" panose="020B0503020204020204" pitchFamily="34" charset="-122"/>
                        </a:rPr>
                        <a:t>教工党员</a:t>
                      </a:r>
                      <a:endParaRPr lang="zh-CN" altLang="en-US" sz="1800" b="0" dirty="0">
                        <a:latin typeface="微软雅黑" panose="020B0503020204020204" pitchFamily="34" charset="-122"/>
                        <a:ea typeface="微软雅黑" panose="020B0503020204020204" pitchFamily="34" charset="-122"/>
                      </a:endParaRPr>
                    </a:p>
                  </a:txBody>
                  <a:tcPr anchor="ctr"/>
                </a:tc>
              </a:tr>
              <a:tr h="370840">
                <a:tc>
                  <a:txBody>
                    <a:bodyPr/>
                    <a:lstStyle/>
                    <a:p>
                      <a:pPr algn="ct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宣传委员</a:t>
                      </a:r>
                      <a:endParaRPr lang="zh-CN" altLang="en-US" sz="18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1800" b="0" dirty="0">
                          <a:latin typeface="微软雅黑" panose="020B0503020204020204" pitchFamily="34" charset="-122"/>
                          <a:ea typeface="微软雅黑" panose="020B0503020204020204" pitchFamily="34" charset="-122"/>
                        </a:rPr>
                        <a:t>硕士生党员</a:t>
                      </a:r>
                      <a:endParaRPr lang="zh-CN" altLang="en-US" sz="1800" b="0" dirty="0">
                        <a:latin typeface="微软雅黑" panose="020B0503020204020204" pitchFamily="34" charset="-122"/>
                        <a:ea typeface="微软雅黑" panose="020B0503020204020204" pitchFamily="34" charset="-122"/>
                      </a:endParaRPr>
                    </a:p>
                  </a:txBody>
                  <a:tcPr anchor="ctr"/>
                </a:tc>
              </a:tr>
              <a:tr h="370840">
                <a:tc>
                  <a:txBody>
                    <a:bodyPr/>
                    <a:lstStyle/>
                    <a:p>
                      <a:pPr algn="ct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纪检委员</a:t>
                      </a:r>
                      <a:endParaRPr lang="zh-CN" altLang="en-US" sz="18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1800" b="0" dirty="0">
                          <a:latin typeface="微软雅黑" panose="020B0503020204020204" pitchFamily="34" charset="-122"/>
                          <a:ea typeface="微软雅黑" panose="020B0503020204020204" pitchFamily="34" charset="-122"/>
                        </a:rPr>
                        <a:t>博士生党员</a:t>
                      </a:r>
                      <a:endParaRPr lang="zh-CN" altLang="en-US" sz="1800" b="0" dirty="0">
                        <a:latin typeface="微软雅黑" panose="020B0503020204020204" pitchFamily="34" charset="-122"/>
                        <a:ea typeface="微软雅黑" panose="020B0503020204020204" pitchFamily="34" charset="-122"/>
                      </a:endParaRPr>
                    </a:p>
                  </a:txBody>
                  <a:tcPr anchor="ctr"/>
                </a:tc>
              </a:tr>
            </a:tbl>
          </a:graphicData>
        </a:graphic>
      </p:graphicFrame>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90328" y="3138965"/>
            <a:ext cx="3489360" cy="2615646"/>
          </a:xfrm>
          <a:prstGeom prst="rect">
            <a:avLst/>
          </a:prstGeom>
        </p:spPr>
      </p:pic>
      <p:sp>
        <p:nvSpPr>
          <p:cNvPr id="12" name="文本框 11"/>
          <p:cNvSpPr txBox="1"/>
          <p:nvPr/>
        </p:nvSpPr>
        <p:spPr>
          <a:xfrm>
            <a:off x="6790328" y="5776933"/>
            <a:ext cx="3489360" cy="443817"/>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党支部第一次党员大会</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3" name="圆角矩形 4"/>
          <p:cNvSpPr/>
          <p:nvPr/>
        </p:nvSpPr>
        <p:spPr>
          <a:xfrm>
            <a:off x="3133355" y="2156349"/>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微软雅黑" panose="020B0503020204020204" pitchFamily="34" charset="-122"/>
                <a:ea typeface="微软雅黑" panose="020B0503020204020204" pitchFamily="34" charset="-122"/>
                <a:cs typeface="+mn-ea"/>
                <a:sym typeface="+mn-lt"/>
              </a:rPr>
              <a:t>一、基本情况</a:t>
            </a:r>
            <a:endParaRPr lang="zh-CN" altLang="en-US" sz="3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5004996" y="677533"/>
            <a:ext cx="2182008" cy="1015663"/>
          </a:xfrm>
          <a:prstGeom prst="rect">
            <a:avLst/>
          </a:prstGeom>
        </p:spPr>
        <p:txBody>
          <a:bodyPr wrap="none">
            <a:spAutoFit/>
          </a:bodyPr>
          <a:lstStyle/>
          <a:p>
            <a:r>
              <a:rPr lang="zh-CN" altLang="en-US" sz="6000" b="1" dirty="0">
                <a:solidFill>
                  <a:srgbClr val="C00000"/>
                </a:solidFill>
                <a:latin typeface="微软雅黑" panose="020B0503020204020204" pitchFamily="34" charset="-122"/>
                <a:ea typeface="微软雅黑" panose="020B0503020204020204" pitchFamily="34" charset="-122"/>
                <a:cs typeface="+mn-ea"/>
                <a:sym typeface="+mn-lt"/>
              </a:rPr>
              <a:t>目  录</a:t>
            </a:r>
            <a:endParaRPr lang="zh-CN" altLang="en-US" sz="60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9" name="圆角矩形 4"/>
          <p:cNvSpPr/>
          <p:nvPr/>
        </p:nvSpPr>
        <p:spPr>
          <a:xfrm>
            <a:off x="3133354" y="3429000"/>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FF00"/>
                </a:solidFill>
                <a:latin typeface="微软雅黑" panose="020B0503020204020204" pitchFamily="34" charset="-122"/>
                <a:ea typeface="微软雅黑" panose="020B0503020204020204" pitchFamily="34" charset="-122"/>
                <a:cs typeface="+mn-ea"/>
                <a:sym typeface="+mn-lt"/>
              </a:rPr>
              <a:t>二、基础党建</a:t>
            </a:r>
            <a:endParaRPr lang="zh-CN" altLang="en-US" sz="3600" b="1" dirty="0">
              <a:solidFill>
                <a:srgbClr val="FFFF00"/>
              </a:solidFill>
              <a:latin typeface="微软雅黑" panose="020B0503020204020204" pitchFamily="34" charset="-122"/>
              <a:ea typeface="微软雅黑" panose="020B0503020204020204" pitchFamily="34" charset="-122"/>
              <a:cs typeface="+mn-ea"/>
              <a:sym typeface="+mn-lt"/>
            </a:endParaRPr>
          </a:p>
        </p:txBody>
      </p:sp>
      <p:sp>
        <p:nvSpPr>
          <p:cNvPr id="6" name="圆角矩形 4"/>
          <p:cNvSpPr/>
          <p:nvPr/>
        </p:nvSpPr>
        <p:spPr>
          <a:xfrm>
            <a:off x="3133354" y="4701651"/>
            <a:ext cx="5925289" cy="923330"/>
          </a:xfrm>
          <a:prstGeom prst="roundRect">
            <a:avLst>
              <a:gd name="adj" fmla="val 161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微软雅黑" panose="020B0503020204020204" pitchFamily="34" charset="-122"/>
                <a:ea typeface="微软雅黑" panose="020B0503020204020204" pitchFamily="34" charset="-122"/>
                <a:cs typeface="+mn-ea"/>
                <a:sym typeface="+mn-lt"/>
              </a:rPr>
              <a:t>三、亮点成果</a:t>
            </a:r>
            <a:endParaRPr lang="zh-CN" altLang="en-US" sz="3600" b="1"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教育党员有力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严格组织生活，筑牢思想根基</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a:xfrm>
            <a:off x="9355317" y="6492875"/>
            <a:ext cx="2743200" cy="365125"/>
          </a:xfrm>
        </p:spPr>
        <p:txBody>
          <a:bodyPr/>
          <a:lstStyle/>
          <a:p>
            <a:fld id="{FA34C859-D65B-439D-8277-6CBBBA54B022}" type="slidenum">
              <a:rPr lang="zh-CN" altLang="en-US" smtClean="0"/>
            </a:fld>
            <a:endParaRPr lang="zh-CN" altLang="en-US" dirty="0"/>
          </a:p>
        </p:txBody>
      </p:sp>
      <p:sp>
        <p:nvSpPr>
          <p:cNvPr id="50" name="矩形 1"/>
          <p:cNvSpPr>
            <a:spLocks noChangeArrowheads="1"/>
          </p:cNvSpPr>
          <p:nvPr/>
        </p:nvSpPr>
        <p:spPr bwMode="auto">
          <a:xfrm>
            <a:off x="310141" y="847994"/>
            <a:ext cx="11432315" cy="1061381"/>
          </a:xfrm>
          <a:prstGeom prst="rect">
            <a:avLst/>
          </a:prstGeom>
          <a:noFill/>
          <a:ln w="9525">
            <a:noFill/>
            <a:miter lim="800000"/>
          </a:ln>
        </p:spPr>
        <p:txBody>
          <a:bodyPr wrap="square">
            <a:spAutoFit/>
          </a:bodyPr>
          <a:lstStyle/>
          <a:p>
            <a:pPr marL="285750" indent="-285750" algn="just">
              <a:lnSpc>
                <a:spcPct val="120000"/>
              </a:lnSpc>
              <a:spcBef>
                <a:spcPts val="600"/>
              </a:spcBef>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坚持把</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学习贯彻习近平新时代中国特色社会主义思想</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作为首要政治任务，及时学习重要会议精神，扎实开展主题教育，组织开展党的二十大精神、传承弘扬西迁精神等</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理论学习</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7</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不断深化党员对党的创新理论的理解和把握，党员们在学习中不断提升政治素养，</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坚定理想信念，筑牢思想根基</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0036" y="1996059"/>
            <a:ext cx="10891928" cy="46995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管理党员有力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规范支部建设，提升队伍素质</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18" name="矩形 10"/>
          <p:cNvSpPr>
            <a:spLocks noChangeArrowheads="1"/>
          </p:cNvSpPr>
          <p:nvPr/>
        </p:nvSpPr>
        <p:spPr bwMode="auto">
          <a:xfrm>
            <a:off x="1084239" y="4105873"/>
            <a:ext cx="4493538" cy="658257"/>
          </a:xfrm>
          <a:prstGeom prst="rect">
            <a:avLst/>
          </a:prstGeom>
          <a:noFill/>
          <a:ln w="9525">
            <a:noFill/>
            <a:miter lim="800000"/>
          </a:ln>
        </p:spPr>
        <p:txBody>
          <a:bodyPr wrap="none">
            <a:spAutoFit/>
          </a:bodyPr>
          <a:lstStyle/>
          <a:p>
            <a:pPr>
              <a:lnSpc>
                <a:spcPct val="120000"/>
              </a:lnSpc>
            </a:pPr>
            <a:r>
              <a:rPr lang="zh-CN" altLang="en-US" sz="1600" b="1" dirty="0">
                <a:latin typeface="微软雅黑" panose="020B0503020204020204" pitchFamily="34" charset="-122"/>
                <a:ea typeface="微软雅黑" panose="020B0503020204020204" pitchFamily="34" charset="-122"/>
              </a:rPr>
              <a:t>严格落实“三会一课”制度，主题党日活动内容</a:t>
            </a:r>
            <a:endParaRPr lang="en-US" altLang="zh-CN" sz="1600" b="1" dirty="0">
              <a:latin typeface="微软雅黑" panose="020B0503020204020204" pitchFamily="34" charset="-122"/>
              <a:ea typeface="微软雅黑" panose="020B0503020204020204" pitchFamily="34" charset="-122"/>
            </a:endParaRPr>
          </a:p>
          <a:p>
            <a:pPr>
              <a:lnSpc>
                <a:spcPct val="120000"/>
              </a:lnSpc>
            </a:pPr>
            <a:r>
              <a:rPr lang="zh-CN" altLang="en-US" sz="1600" b="1" dirty="0">
                <a:latin typeface="微软雅黑" panose="020B0503020204020204" pitchFamily="34" charset="-122"/>
                <a:ea typeface="微软雅黑" panose="020B0503020204020204" pitchFamily="34" charset="-122"/>
              </a:rPr>
              <a:t>丰富、形式多样，不断增强基层党组织活力</a:t>
            </a:r>
            <a:endParaRPr lang="zh-CN" altLang="en-US" sz="1600" b="1" dirty="0">
              <a:latin typeface="微软雅黑" panose="020B0503020204020204" pitchFamily="34" charset="-122"/>
              <a:ea typeface="微软雅黑" panose="020B0503020204020204" pitchFamily="34" charset="-122"/>
            </a:endParaRPr>
          </a:p>
        </p:txBody>
      </p:sp>
      <p:sp>
        <p:nvSpPr>
          <p:cNvPr id="37" name="矩形 36"/>
          <p:cNvSpPr/>
          <p:nvPr/>
        </p:nvSpPr>
        <p:spPr>
          <a:xfrm>
            <a:off x="933066" y="2614254"/>
            <a:ext cx="4659833" cy="8559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3" name="矩形 1"/>
          <p:cNvSpPr>
            <a:spLocks noChangeArrowheads="1"/>
          </p:cNvSpPr>
          <p:nvPr/>
        </p:nvSpPr>
        <p:spPr bwMode="auto">
          <a:xfrm>
            <a:off x="222531" y="993666"/>
            <a:ext cx="11746938" cy="876650"/>
          </a:xfrm>
          <a:prstGeom prst="rect">
            <a:avLst/>
          </a:prstGeom>
          <a:noFill/>
          <a:ln w="9525">
            <a:noFill/>
            <a:miter lim="800000"/>
          </a:ln>
        </p:spPr>
        <p:txBody>
          <a:bodyPr wrap="square">
            <a:spAutoFit/>
          </a:bodyPr>
          <a:lstStyle/>
          <a:p>
            <a:pPr marL="285750" indent="-285750" algn="just">
              <a:lnSpc>
                <a:spcPct val="120000"/>
              </a:lnSpc>
              <a:spcBef>
                <a:spcPts val="600"/>
              </a:spcBef>
              <a:buFont typeface="Wingdings" panose="05000000000000000000" pitchFamily="2" charset="2"/>
              <a:buChar char="n"/>
            </a:pP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建立健全支部</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工作制度、会议制度、学习制度、考核制度</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等，使支部工作有章可循、有规可依。</a:t>
            </a:r>
            <a:endPar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spcBef>
                <a:spcPts val="600"/>
              </a:spcBef>
              <a:buFont typeface="Wingdings" panose="05000000000000000000" pitchFamily="2" charset="2"/>
              <a:buChar char="n"/>
            </a:pP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加强对党员的日常管理，包括</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考勤、学习、工作、生活</a:t>
            </a:r>
            <a:r>
              <a:rPr lang="zh-CN" altLang="en-US" sz="2000" b="1" dirty="0">
                <a:latin typeface="微软雅黑" panose="020B0503020204020204" pitchFamily="34" charset="-122"/>
                <a:ea typeface="微软雅黑" panose="020B0503020204020204" pitchFamily="34" charset="-122"/>
                <a:cs typeface="黑体" panose="02010609060101010101" pitchFamily="49" charset="-122"/>
                <a:sym typeface="+mn-ea"/>
              </a:rPr>
              <a:t>等方面，确保党员始终在党组织的视线范围内。</a:t>
            </a:r>
            <a:endParaRPr lang="en-US" altLang="zh-CN" sz="2000"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sp>
        <p:nvSpPr>
          <p:cNvPr id="15" name="矩形 10"/>
          <p:cNvSpPr>
            <a:spLocks noChangeArrowheads="1"/>
          </p:cNvSpPr>
          <p:nvPr/>
        </p:nvSpPr>
        <p:spPr bwMode="auto">
          <a:xfrm>
            <a:off x="1040050" y="2724935"/>
            <a:ext cx="4552849" cy="658257"/>
          </a:xfrm>
          <a:prstGeom prst="rect">
            <a:avLst/>
          </a:prstGeom>
          <a:noFill/>
          <a:ln w="9525">
            <a:noFill/>
            <a:miter lim="800000"/>
          </a:ln>
        </p:spPr>
        <p:txBody>
          <a:bodyPr wrap="none">
            <a:spAutoFit/>
          </a:bodyPr>
          <a:lstStyle/>
          <a:p>
            <a:pPr>
              <a:lnSpc>
                <a:spcPct val="120000"/>
              </a:lnSpc>
            </a:pPr>
            <a:r>
              <a:rPr lang="zh-CN" altLang="en-US" sz="1600" b="1" dirty="0">
                <a:latin typeface="微软雅黑" panose="020B0503020204020204" pitchFamily="34" charset="-122"/>
                <a:ea typeface="微软雅黑" panose="020B0503020204020204" pitchFamily="34" charset="-122"/>
              </a:rPr>
              <a:t>加强党员信息管理，按时缴纳党费</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共转接成功研</a:t>
            </a:r>
            <a:endParaRPr lang="en-US" altLang="zh-CN" sz="1600" b="1" dirty="0">
              <a:latin typeface="微软雅黑" panose="020B0503020204020204" pitchFamily="34" charset="-122"/>
              <a:ea typeface="微软雅黑" panose="020B0503020204020204" pitchFamily="34" charset="-122"/>
            </a:endParaRPr>
          </a:p>
          <a:p>
            <a:pPr>
              <a:lnSpc>
                <a:spcPct val="120000"/>
              </a:lnSpc>
            </a:pPr>
            <a:r>
              <a:rPr lang="zh-CN" altLang="en-US" sz="1600" b="1" dirty="0">
                <a:latin typeface="微软雅黑" panose="020B0503020204020204" pitchFamily="34" charset="-122"/>
                <a:ea typeface="微软雅黑" panose="020B0503020204020204" pitchFamily="34" charset="-122"/>
              </a:rPr>
              <a:t>究生党员</a:t>
            </a:r>
            <a:r>
              <a:rPr lang="en-US" altLang="zh-CN" sz="1600" b="1" dirty="0">
                <a:latin typeface="微软雅黑" panose="020B0503020204020204" pitchFamily="34" charset="-122"/>
                <a:ea typeface="微软雅黑" panose="020B0503020204020204" pitchFamily="34" charset="-122"/>
              </a:rPr>
              <a:t>26</a:t>
            </a:r>
            <a:r>
              <a:rPr lang="zh-CN" altLang="en-US" sz="1600" b="1" dirty="0">
                <a:latin typeface="微软雅黑" panose="020B0503020204020204" pitchFamily="34" charset="-122"/>
                <a:ea typeface="微软雅黑" panose="020B0503020204020204" pitchFamily="34" charset="-122"/>
              </a:rPr>
              <a:t>名</a:t>
            </a:r>
            <a:endParaRPr lang="zh-CN" altLang="en-US" sz="1600" b="1" dirty="0">
              <a:latin typeface="微软雅黑" panose="020B0503020204020204" pitchFamily="34" charset="-122"/>
              <a:ea typeface="微软雅黑" panose="020B0503020204020204" pitchFamily="34" charset="-122"/>
            </a:endParaRPr>
          </a:p>
        </p:txBody>
      </p:sp>
      <p:sp>
        <p:nvSpPr>
          <p:cNvPr id="17" name="矩形 16"/>
          <p:cNvSpPr/>
          <p:nvPr/>
        </p:nvSpPr>
        <p:spPr>
          <a:xfrm>
            <a:off x="933066" y="4007042"/>
            <a:ext cx="4659833" cy="8559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4" name="矩形 10"/>
          <p:cNvSpPr>
            <a:spLocks noChangeArrowheads="1"/>
          </p:cNvSpPr>
          <p:nvPr/>
        </p:nvSpPr>
        <p:spPr bwMode="auto">
          <a:xfrm>
            <a:off x="1095460" y="5527512"/>
            <a:ext cx="4541628" cy="658257"/>
          </a:xfrm>
          <a:prstGeom prst="rect">
            <a:avLst/>
          </a:prstGeom>
          <a:noFill/>
          <a:ln w="9525">
            <a:noFill/>
            <a:miter lim="800000"/>
          </a:ln>
        </p:spPr>
        <p:txBody>
          <a:bodyPr wrap="none">
            <a:spAutoFit/>
          </a:bodyPr>
          <a:lstStyle/>
          <a:p>
            <a:pPr>
              <a:lnSpc>
                <a:spcPct val="120000"/>
              </a:lnSpc>
            </a:pPr>
            <a:r>
              <a:rPr lang="zh-CN" altLang="en-US" sz="1600" b="1" dirty="0">
                <a:latin typeface="微软雅黑" panose="020B0503020204020204" pitchFamily="34" charset="-122"/>
                <a:ea typeface="微软雅黑" panose="020B0503020204020204" pitchFamily="34" charset="-122"/>
              </a:rPr>
              <a:t>一年来，共发展研究生入党积极分子</a:t>
            </a:r>
            <a:r>
              <a:rPr lang="en-US" altLang="zh-CN" sz="1600" b="1" dirty="0">
                <a:latin typeface="微软雅黑" panose="020B0503020204020204" pitchFamily="34" charset="-122"/>
                <a:ea typeface="微软雅黑" panose="020B0503020204020204" pitchFamily="34" charset="-122"/>
              </a:rPr>
              <a:t>12</a:t>
            </a:r>
            <a:r>
              <a:rPr lang="zh-CN" altLang="en-US" sz="1600" b="1" dirty="0">
                <a:latin typeface="微软雅黑" panose="020B0503020204020204" pitchFamily="34" charset="-122"/>
                <a:ea typeface="微软雅黑" panose="020B0503020204020204" pitchFamily="34" charset="-122"/>
              </a:rPr>
              <a:t>人、预备</a:t>
            </a:r>
            <a:endParaRPr lang="en-US" altLang="zh-CN" sz="1600" b="1" dirty="0">
              <a:latin typeface="微软雅黑" panose="020B0503020204020204" pitchFamily="34" charset="-122"/>
              <a:ea typeface="微软雅黑" panose="020B0503020204020204" pitchFamily="34" charset="-122"/>
            </a:endParaRPr>
          </a:p>
          <a:p>
            <a:pPr>
              <a:lnSpc>
                <a:spcPct val="120000"/>
              </a:lnSpc>
            </a:pPr>
            <a:r>
              <a:rPr lang="zh-CN" altLang="en-US" sz="1600" b="1" dirty="0">
                <a:latin typeface="微软雅黑" panose="020B0503020204020204" pitchFamily="34" charset="-122"/>
                <a:ea typeface="微软雅黑" panose="020B0503020204020204" pitchFamily="34" charset="-122"/>
              </a:rPr>
              <a:t>党员</a:t>
            </a:r>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人、</a:t>
            </a: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名预备党员按期转正</a:t>
            </a:r>
            <a:endParaRPr lang="zh-CN" altLang="en-US" sz="1600" b="1" dirty="0">
              <a:latin typeface="微软雅黑" panose="020B0503020204020204" pitchFamily="34" charset="-122"/>
              <a:ea typeface="微软雅黑" panose="020B0503020204020204" pitchFamily="34" charset="-122"/>
            </a:endParaRPr>
          </a:p>
        </p:txBody>
      </p:sp>
      <p:sp>
        <p:nvSpPr>
          <p:cNvPr id="26" name="矩形 25"/>
          <p:cNvSpPr/>
          <p:nvPr/>
        </p:nvSpPr>
        <p:spPr>
          <a:xfrm>
            <a:off x="933066" y="5427571"/>
            <a:ext cx="4659833" cy="8559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 name="矩形 1"/>
          <p:cNvSpPr/>
          <p:nvPr/>
        </p:nvSpPr>
        <p:spPr>
          <a:xfrm>
            <a:off x="933066" y="2116829"/>
            <a:ext cx="3591320" cy="4826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CN" altLang="en-US" sz="2000" b="1" dirty="0">
                <a:solidFill>
                  <a:schemeClr val="bg1"/>
                </a:solidFill>
                <a:ea typeface="微软雅黑" panose="020B0503020204020204" pitchFamily="34" charset="-122"/>
              </a:rPr>
              <a:t>基础党务工作开展规范有序</a:t>
            </a:r>
            <a:endParaRPr lang="zh-CN" altLang="en-US" sz="2000" b="1" dirty="0">
              <a:solidFill>
                <a:schemeClr val="bg1"/>
              </a:solidFill>
              <a:ea typeface="微软雅黑" panose="020B0503020204020204" pitchFamily="34" charset="-122"/>
            </a:endParaRPr>
          </a:p>
        </p:txBody>
      </p:sp>
      <p:sp>
        <p:nvSpPr>
          <p:cNvPr id="27" name="矩形 26"/>
          <p:cNvSpPr/>
          <p:nvPr/>
        </p:nvSpPr>
        <p:spPr>
          <a:xfrm>
            <a:off x="933066" y="3552122"/>
            <a:ext cx="3591320" cy="4826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CN" altLang="en-US" sz="2000" b="1" dirty="0">
                <a:solidFill>
                  <a:schemeClr val="bg1"/>
                </a:solidFill>
                <a:ea typeface="微软雅黑" panose="020B0503020204020204" pitchFamily="34" charset="-122"/>
              </a:rPr>
              <a:t>组织生活有序开展</a:t>
            </a:r>
            <a:endParaRPr lang="zh-CN" altLang="en-US" sz="2000" b="1" dirty="0">
              <a:solidFill>
                <a:schemeClr val="bg1"/>
              </a:solidFill>
              <a:ea typeface="微软雅黑" panose="020B0503020204020204" pitchFamily="34" charset="-122"/>
            </a:endParaRPr>
          </a:p>
        </p:txBody>
      </p:sp>
      <p:sp>
        <p:nvSpPr>
          <p:cNvPr id="28" name="矩形 27"/>
          <p:cNvSpPr/>
          <p:nvPr/>
        </p:nvSpPr>
        <p:spPr>
          <a:xfrm>
            <a:off x="933066" y="4960908"/>
            <a:ext cx="3591320" cy="4826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30000"/>
              </a:lnSpc>
              <a:buFont typeface="Wingdings" panose="05000000000000000000" pitchFamily="2" charset="2"/>
              <a:buChar char="Ø"/>
            </a:pPr>
            <a:r>
              <a:rPr lang="zh-CN" altLang="en-US" sz="2000" b="1" dirty="0">
                <a:solidFill>
                  <a:schemeClr val="bg1"/>
                </a:solidFill>
                <a:ea typeface="微软雅黑" panose="020B0503020204020204" pitchFamily="34" charset="-122"/>
              </a:rPr>
              <a:t>严格落实发展党员要求</a:t>
            </a:r>
            <a:endParaRPr lang="zh-CN" altLang="en-US" sz="2000" b="1" dirty="0">
              <a:solidFill>
                <a:schemeClr val="bg1"/>
              </a:solidFill>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54913" y="2267491"/>
            <a:ext cx="4348394" cy="3260021"/>
          </a:xfrm>
          <a:prstGeom prst="rect">
            <a:avLst/>
          </a:prstGeom>
        </p:spPr>
      </p:pic>
      <p:sp>
        <p:nvSpPr>
          <p:cNvPr id="29" name="文本框 28"/>
          <p:cNvSpPr txBox="1"/>
          <p:nvPr/>
        </p:nvSpPr>
        <p:spPr>
          <a:xfrm>
            <a:off x="6554913" y="5529228"/>
            <a:ext cx="4348394" cy="395459"/>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支部志愿活动</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监督党员有力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严明党的纪律，维护党的形象</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17" name="矩形 1"/>
          <p:cNvSpPr>
            <a:spLocks noChangeArrowheads="1"/>
          </p:cNvSpPr>
          <p:nvPr/>
        </p:nvSpPr>
        <p:spPr bwMode="auto">
          <a:xfrm>
            <a:off x="670644" y="974724"/>
            <a:ext cx="10668436" cy="1880066"/>
          </a:xfrm>
          <a:prstGeom prst="rect">
            <a:avLst/>
          </a:prstGeom>
          <a:noFill/>
          <a:ln w="9525">
            <a:noFill/>
            <a:miter lim="800000"/>
          </a:ln>
        </p:spPr>
        <p:txBody>
          <a:bodyPr wrap="square">
            <a:spAutoFit/>
          </a:bodyPr>
          <a:lstStyle/>
          <a:p>
            <a:pPr marL="342900" indent="-342900" algn="just">
              <a:lnSpc>
                <a:spcPct val="120000"/>
              </a:lnSpc>
              <a:spcBef>
                <a:spcPts val="600"/>
              </a:spcBef>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坚持把纪律和规矩挺在前面，严格用党章党规党纪规范党员行为，落实谈心谈话制度。坚持全年</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支委之间谈心谈话全覆盖、支委和党员之间谈心谈话全覆盖、党员和党员之间谈心谈话全覆盖</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，及时了解党员思想动态；</a:t>
            </a:r>
            <a:endParaRPr lang="en-US" altLang="zh-CN"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a:lnSpc>
                <a:spcPct val="120000"/>
              </a:lnSpc>
              <a:spcBef>
                <a:spcPts val="600"/>
              </a:spcBef>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召开</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专题组织生活会</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，进行</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次民主评议党员</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，严肃批评与自我批评制度，认真查摆和解决问题；</a:t>
            </a:r>
            <a:endParaRPr lang="en-US" altLang="zh-CN"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a:lnSpc>
                <a:spcPct val="120000"/>
              </a:lnSpc>
              <a:spcBef>
                <a:spcPts val="600"/>
              </a:spcBef>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支部书记每学期末向</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上级党组织报告</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次支部工作</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，每年向</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支部党员大会报告工作情况</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zh-CN"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62" r="7595" b="2943"/>
          <a:stretch>
            <a:fillRect/>
          </a:stretch>
        </p:blipFill>
        <p:spPr>
          <a:xfrm>
            <a:off x="1327313" y="3082361"/>
            <a:ext cx="4354295" cy="3375062"/>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5" r="5895" b="3755"/>
          <a:stretch>
            <a:fillRect/>
          </a:stretch>
        </p:blipFill>
        <p:spPr>
          <a:xfrm>
            <a:off x="6393949" y="3082361"/>
            <a:ext cx="4273951" cy="332440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组织师生有力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丰富活动内容，增强组织活力</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24" name="矩形 1"/>
          <p:cNvSpPr>
            <a:spLocks noChangeArrowheads="1"/>
          </p:cNvSpPr>
          <p:nvPr/>
        </p:nvSpPr>
        <p:spPr bwMode="auto">
          <a:xfrm>
            <a:off x="614737" y="871811"/>
            <a:ext cx="10962526" cy="1698542"/>
          </a:xfrm>
          <a:prstGeom prst="rect">
            <a:avLst/>
          </a:prstGeom>
          <a:noFill/>
          <a:ln w="9525">
            <a:noFill/>
            <a:miter lim="800000"/>
          </a:ln>
        </p:spPr>
        <p:txBody>
          <a:bodyPr wrap="square">
            <a:spAutoFit/>
          </a:bodyPr>
          <a:lstStyle/>
          <a:p>
            <a:pPr marL="285750" indent="-285750" algn="just">
              <a:lnSpc>
                <a:spcPct val="120000"/>
              </a:lnSpc>
              <a:spcBef>
                <a:spcPts val="600"/>
              </a:spcBef>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积极邀请组织教工党员、非党员研究生参与组织生活</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100</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余人次</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，支部组织力有效提升。</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spcBef>
                <a:spcPts val="600"/>
              </a:spcBef>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为深化爱国主义精神，增强党员的民族自豪感和文化自信，</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组织参观红色革命教育基地</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3</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，将理论学习与参观实践相结合，更加生动有趣地激发支部党员的学习兴趣。</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nSpc>
                <a:spcPct val="120000"/>
              </a:lnSpc>
              <a:spcBef>
                <a:spcPts val="600"/>
              </a:spcBef>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组织与兄弟高校、龙头企业、学生支部间开展</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支部共建活动</a:t>
            </a:r>
            <a:r>
              <a:rPr lang="en-US" altLang="zh-CN"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4</a:t>
            </a:r>
            <a:r>
              <a:rPr lang="zh-CN" altLang="en-US" sz="16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sym typeface="+mn-ea"/>
              </a:rPr>
              <a:t>，交流经验、加强合作，持续推动学科交叉、产教融合、科教融汇。</a:t>
            </a:r>
            <a:endParaRPr lang="en-US" altLang="zh-CN" sz="1600"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0460" y="2570352"/>
            <a:ext cx="10087082" cy="412526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741" y="234991"/>
            <a:ext cx="45719" cy="439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 name="文本框 7"/>
          <p:cNvSpPr txBox="1"/>
          <p:nvPr/>
        </p:nvSpPr>
        <p:spPr>
          <a:xfrm>
            <a:off x="1158315" y="162378"/>
            <a:ext cx="8425705" cy="584775"/>
          </a:xfrm>
          <a:prstGeom prst="rect">
            <a:avLst/>
          </a:prstGeom>
          <a:noFill/>
        </p:spPr>
        <p:txBody>
          <a:bodyPr wrap="none" rtlCol="0">
            <a:spAutoFit/>
          </a:bodyPr>
          <a:lstStyle/>
          <a:p>
            <a:r>
              <a:rPr lang="zh-CN" altLang="en-US" sz="3200" b="1" dirty="0">
                <a:solidFill>
                  <a:srgbClr val="FFFF00"/>
                </a:solidFill>
                <a:latin typeface="微软雅黑" panose="020B0503020204020204" pitchFamily="34" charset="-122"/>
                <a:ea typeface="微软雅黑" panose="020B0503020204020204" pitchFamily="34" charset="-122"/>
              </a:rPr>
              <a:t>宣传师生有力</a:t>
            </a:r>
            <a:r>
              <a:rPr lang="en-US" altLang="zh-CN" sz="3200" b="1" dirty="0">
                <a:solidFill>
                  <a:srgbClr val="FFFF00"/>
                </a:solidFill>
                <a:latin typeface="微软雅黑" panose="020B0503020204020204" pitchFamily="34" charset="-122"/>
                <a:ea typeface="微软雅黑" panose="020B0503020204020204" pitchFamily="34" charset="-122"/>
              </a:rPr>
              <a:t>—</a:t>
            </a:r>
            <a:r>
              <a:rPr lang="zh-CN" altLang="en-US" sz="3200" b="1" dirty="0">
                <a:solidFill>
                  <a:srgbClr val="FFFF00"/>
                </a:solidFill>
                <a:latin typeface="微软雅黑" panose="020B0503020204020204" pitchFamily="34" charset="-122"/>
                <a:ea typeface="微软雅黑" panose="020B0503020204020204" pitchFamily="34" charset="-122"/>
              </a:rPr>
              <a:t>传递师生力量，展现教育风采</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FA34C859-D65B-439D-8277-6CBBBA54B022}" type="slidenum">
              <a:rPr lang="zh-CN" altLang="en-US" smtClean="0"/>
            </a:fld>
            <a:endParaRPr lang="zh-CN" altLang="en-US" dirty="0"/>
          </a:p>
        </p:txBody>
      </p:sp>
      <p:sp>
        <p:nvSpPr>
          <p:cNvPr id="6" name="矩形 1"/>
          <p:cNvSpPr>
            <a:spLocks noChangeArrowheads="1"/>
          </p:cNvSpPr>
          <p:nvPr/>
        </p:nvSpPr>
        <p:spPr bwMode="auto">
          <a:xfrm>
            <a:off x="897430" y="958237"/>
            <a:ext cx="10288571" cy="1138325"/>
          </a:xfrm>
          <a:prstGeom prst="rect">
            <a:avLst/>
          </a:prstGeom>
          <a:noFill/>
          <a:ln w="9525">
            <a:noFill/>
            <a:miter lim="800000"/>
          </a:ln>
        </p:spPr>
        <p:txBody>
          <a:bodyPr wrap="square">
            <a:spAutoFit/>
          </a:bodyPr>
          <a:lstStyle/>
          <a:p>
            <a:pPr marL="285750" indent="-285750" algn="just">
              <a:lnSpc>
                <a:spcPct val="120000"/>
              </a:lnSpc>
              <a:spcBef>
                <a:spcPts val="600"/>
              </a:spcBef>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深入挖掘支部党员的先进典型，进行广泛宣传，支部党员被校外媒体平台</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单独报道</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2</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b="1" dirty="0">
              <a:latin typeface="微软雅黑" panose="020B0503020204020204" pitchFamily="34" charset="-122"/>
              <a:ea typeface="微软雅黑" panose="020B0503020204020204" pitchFamily="34" charset="-122"/>
              <a:cs typeface="黑体" panose="02010609060101010101" pitchFamily="49" charset="-122"/>
              <a:sym typeface="+mn-ea"/>
            </a:endParaRPr>
          </a:p>
          <a:p>
            <a:pPr marL="285750" indent="-285750" algn="just">
              <a:lnSpc>
                <a:spcPct val="120000"/>
              </a:lnSpc>
              <a:spcBef>
                <a:spcPts val="600"/>
              </a:spcBef>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利用各种媒体平台，如网站、微信公众号等，扩大宣传范围和影响力。支部于</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学院网站发布报道次数</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7</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，于</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学校新闻网及校外媒体发布报道次数</a:t>
            </a:r>
            <a:r>
              <a:rPr lang="en-US" altLang="zh-CN"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2</a:t>
            </a:r>
            <a:r>
              <a:rPr lang="zh-CN" altLang="en-US"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sym typeface="+mn-ea"/>
              </a:rPr>
              <a:t>次</a:t>
            </a:r>
            <a:r>
              <a:rPr lang="zh-CN" altLang="en-US" b="1" dirty="0">
                <a:latin typeface="微软雅黑" panose="020B0503020204020204" pitchFamily="34" charset="-122"/>
                <a:ea typeface="微软雅黑" panose="020B0503020204020204" pitchFamily="34" charset="-122"/>
                <a:cs typeface="黑体" panose="02010609060101010101" pitchFamily="49" charset="-122"/>
                <a:sym typeface="+mn-ea"/>
              </a:rPr>
              <a:t>。</a:t>
            </a:r>
            <a:endParaRPr lang="en-US" altLang="zh-CN" b="1" dirty="0">
              <a:latin typeface="微软雅黑" panose="020B0503020204020204" pitchFamily="34" charset="-122"/>
              <a:ea typeface="微软雅黑" panose="020B0503020204020204" pitchFamily="34" charset="-122"/>
              <a:cs typeface="黑体" panose="02010609060101010101" pitchFamily="49" charset="-122"/>
              <a:sym typeface="+mn-ea"/>
            </a:endParaRPr>
          </a:p>
        </p:txBody>
      </p:sp>
      <p:sp>
        <p:nvSpPr>
          <p:cNvPr id="14" name="文本框 13"/>
          <p:cNvSpPr txBox="1"/>
          <p:nvPr/>
        </p:nvSpPr>
        <p:spPr>
          <a:xfrm>
            <a:off x="459672" y="5899763"/>
            <a:ext cx="3284828" cy="354249"/>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支部成员新闻报道</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8014701" y="2202899"/>
            <a:ext cx="3765374" cy="3686841"/>
            <a:chOff x="4659435" y="2281434"/>
            <a:chExt cx="3989890" cy="3912942"/>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59435" y="2281434"/>
              <a:ext cx="3091167" cy="205925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238" y="2604860"/>
              <a:ext cx="3042184" cy="2059250"/>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712" y="2927085"/>
              <a:ext cx="3003288" cy="2117526"/>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995" y="3258133"/>
              <a:ext cx="2978389" cy="2079383"/>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960" y="3634485"/>
              <a:ext cx="2935454" cy="2032925"/>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8715" y="3954605"/>
              <a:ext cx="2812855" cy="206346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470" y="4247510"/>
              <a:ext cx="2812855" cy="1946866"/>
            </a:xfrm>
            <a:prstGeom prst="rect">
              <a:avLst/>
            </a:prstGeom>
          </p:spPr>
        </p:pic>
      </p:grpSp>
      <p:sp>
        <p:nvSpPr>
          <p:cNvPr id="34" name="文本框 33"/>
          <p:cNvSpPr txBox="1"/>
          <p:nvPr/>
        </p:nvSpPr>
        <p:spPr>
          <a:xfrm>
            <a:off x="8014702" y="5894128"/>
            <a:ext cx="3765374" cy="362078"/>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支部活动学院新闻网报道</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107717" y="5891934"/>
            <a:ext cx="3614635" cy="362078"/>
          </a:xfrm>
          <a:prstGeom prst="rect">
            <a:avLst/>
          </a:prstGeom>
          <a:solidFill>
            <a:srgbClr val="C00000"/>
          </a:solidFill>
          <a:ln w="38100">
            <a:solidFill>
              <a:schemeClr val="bg1"/>
            </a:solidFill>
          </a:ln>
          <a:effectLst>
            <a:outerShdw blurRad="50800" dist="38100" dir="7020000" sx="106000" sy="106000" algn="tl" rotWithShape="0">
              <a:prstClr val="black">
                <a:alpha val="30000"/>
              </a:prstClr>
            </a:outerShdw>
          </a:effectLst>
        </p:spPr>
        <p:txBody>
          <a:bodyPr anchor="ctr" anchorCtr="1"/>
          <a:lstStyle/>
          <a:p>
            <a:pPr algn="ctr" fontAlgn="auto">
              <a:spcBef>
                <a:spcPts val="0"/>
              </a:spcBef>
              <a:spcAft>
                <a:spcPts val="0"/>
              </a:spcAft>
              <a:defRPr/>
            </a:pPr>
            <a:r>
              <a:rPr lang="zh-CN" altLang="en-US" sz="1400" b="1" dirty="0">
                <a:solidFill>
                  <a:schemeClr val="bg1"/>
                </a:solidFill>
                <a:latin typeface="微软雅黑" panose="020B0503020204020204" pitchFamily="34" charset="-122"/>
                <a:ea typeface="微软雅黑" panose="020B0503020204020204" pitchFamily="34" charset="-122"/>
              </a:rPr>
              <a:t>支部活动学校新闻网报道</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81" y="2248428"/>
            <a:ext cx="3284828" cy="365133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926" y="2241461"/>
            <a:ext cx="3560216" cy="3605339"/>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460.6721259842519,&quot;left&quot;:21.871417322834645,&quot;top&quot;:79.32787401574804,&quot;width&quot;:934.18031496063}"/>
</p:tagLst>
</file>

<file path=ppt/tags/tag2.xml><?xml version="1.0" encoding="utf-8"?>
<p:tagLst xmlns:p="http://schemas.openxmlformats.org/presentationml/2006/main">
  <p:tag name="KSO_WM_DIAGRAM_VIRTUALLY_FRAME" val="{&quot;height&quot;:460.6721259842519,&quot;left&quot;:21.871417322834645,&quot;top&quot;:79.32787401574804,&quot;width&quot;:934.18031496063}"/>
</p:tagLst>
</file>

<file path=ppt/tags/tag3.xml><?xml version="1.0" encoding="utf-8"?>
<p:tagLst xmlns:p="http://schemas.openxmlformats.org/presentationml/2006/main">
  <p:tag name="KSO_WM_UNIT_TABLE_BEAUTIFY" val="smartTable{98e9f860-d4c3-494d-82d1-a4dcac413a23}"/>
</p:tagLst>
</file>

<file path=ppt/tags/tag4.xml><?xml version="1.0" encoding="utf-8"?>
<p:tagLst xmlns:p="http://schemas.openxmlformats.org/presentationml/2006/main">
  <p:tag name="KSO_WM_BEAUTIFY_FLAG" val=""/>
  <p:tag name="KSO_WM_DIAGRAM_VIRTUALLY_FRAME" val="{&quot;height&quot;:352.6,&quot;left&quot;:-46.65,&quot;top&quot;:167.7,&quot;width&quot;:1009.05}"/>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DIAGRAM_VIRTUALLY_FRAME" val="{&quot;height&quot;:352.6,&quot;left&quot;:-46.65,&quot;top&quot;:167.7,&quot;width&quot;:1009.05}"/>
</p:tagLst>
</file>

<file path=ppt/tags/tag7.xml><?xml version="1.0" encoding="utf-8"?>
<p:tagLst xmlns:p="http://schemas.openxmlformats.org/presentationml/2006/main">
  <p:tag name="KSO_WPP_MARK_KEY" val="c823b5fb-f618-4e8e-bb39-3ceb7af41f5a"/>
  <p:tag name="COMMONDATA" val="eyJoZGlkIjoiYzc1NDBhZTk5ZWE1N2QzMWEwMTQ1MzNhZWEzZmI3ZT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3787</Words>
  <Application>WPS 演示</Application>
  <PresentationFormat>宽屏</PresentationFormat>
  <Paragraphs>351</Paragraphs>
  <Slides>19</Slides>
  <Notes>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Arial</vt:lpstr>
      <vt:lpstr>宋体</vt:lpstr>
      <vt:lpstr>Wingdings</vt:lpstr>
      <vt:lpstr>思源黑体 CN Medium</vt:lpstr>
      <vt:lpstr>Times New Roman</vt:lpstr>
      <vt:lpstr>微软雅黑</vt:lpstr>
      <vt:lpstr>方正粗黑宋简体</vt:lpstr>
      <vt:lpstr>黑体</vt:lpstr>
      <vt:lpstr>楷体</vt:lpstr>
      <vt:lpstr>Wingdings</vt:lpstr>
      <vt:lpstr>Times New Roman</vt:lpstr>
      <vt:lpstr>等线</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xjtu liux</dc:creator>
  <cp:lastModifiedBy>  逍遥自在♂</cp:lastModifiedBy>
  <cp:revision>200</cp:revision>
  <dcterms:created xsi:type="dcterms:W3CDTF">2022-06-10T07:56:00Z</dcterms:created>
  <dcterms:modified xsi:type="dcterms:W3CDTF">2024-06-26T02:25:52Z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8F44BEBA5C6F4919B080DFB5B448C0B7</vt:lpwstr>
  </property>
  <property fmtid="{D5CDD505-2E9C-101B-9397-08002B2CF9AE}" pid="3" name="KSOProductBuildVer">
    <vt:lpwstr>2052-11.1.0.12165</vt:lpwstr>
  </property>
</Properties>
</file>