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89" r:id="rId3"/>
    <p:sldId id="257" r:id="rId4"/>
    <p:sldId id="302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3" r:id="rId13"/>
    <p:sldId id="306" r:id="rId14"/>
    <p:sldId id="301" r:id="rId15"/>
    <p:sldId id="300" r:id="rId16"/>
    <p:sldId id="318" r:id="rId17"/>
    <p:sldId id="304" r:id="rId18"/>
    <p:sldId id="298" r:id="rId19"/>
    <p:sldId id="285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w ztzt" initials="w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A23DA-1505-4409-A21D-AEB7216104F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0CA46-A97E-4F78-B046-84C647D5EC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CA46-A97E-4F78-B046-84C647D5EC9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CA46-A97E-4F78-B046-84C647D5EC9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CA46-A97E-4F78-B046-84C647D5EC9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0CA46-A97E-4F78-B046-84C647D5EC9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"/>
            <a:ext cx="12192000" cy="685235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700" y="2822"/>
            <a:ext cx="12204700" cy="68665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92000"/>
                </a:schemeClr>
              </a:gs>
              <a:gs pos="74000">
                <a:schemeClr val="accent3">
                  <a:lumMod val="45000"/>
                  <a:lumOff val="55000"/>
                  <a:alpha val="86000"/>
                </a:schemeClr>
              </a:gs>
              <a:gs pos="83000">
                <a:schemeClr val="accent3">
                  <a:lumMod val="45000"/>
                  <a:lumOff val="55000"/>
                  <a:alpha val="80000"/>
                </a:schemeClr>
              </a:gs>
              <a:gs pos="100000">
                <a:schemeClr val="accent3">
                  <a:lumMod val="30000"/>
                  <a:lumOff val="70000"/>
                  <a:alpha val="74000"/>
                </a:schemeClr>
              </a:gs>
            </a:gsLst>
            <a:lin ang="5400000" scaled="1"/>
            <a:tileRect/>
          </a:gradFill>
        </p:spPr>
        <p:txBody>
          <a:bodyPr vert="horz" wrap="squar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2000" spc="300">
              <a:solidFill>
                <a:srgbClr val="A0111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l="42649" b="26243"/>
          <a:stretch>
            <a:fillRect/>
          </a:stretch>
        </p:blipFill>
        <p:spPr>
          <a:xfrm flipH="1">
            <a:off x="8380878" y="-11370"/>
            <a:ext cx="3803820" cy="2361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1"/>
            <a:ext cx="4206358" cy="14834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4" y="5580668"/>
            <a:ext cx="12192000" cy="12766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1" r="41719" b="78410"/>
          <a:stretch>
            <a:fillRect/>
          </a:stretch>
        </p:blipFill>
        <p:spPr>
          <a:xfrm>
            <a:off x="9692612" y="5186773"/>
            <a:ext cx="2515576" cy="1682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9" y="4235420"/>
            <a:ext cx="1571467" cy="25104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83450" b="9524"/>
          <a:stretch>
            <a:fillRect/>
          </a:stretch>
        </p:blipFill>
        <p:spPr>
          <a:xfrm rot="21260263">
            <a:off x="11120" y="5634195"/>
            <a:ext cx="1614636" cy="1060632"/>
          </a:xfrm>
          <a:prstGeom prst="rect">
            <a:avLst/>
          </a:prstGeom>
        </p:spPr>
      </p:pic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5317" y="6406769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A34C859-D65B-439D-8277-6CBBBA54B02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"/>
            <a:ext cx="12192000" cy="685235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700" y="2822"/>
            <a:ext cx="12204700" cy="68665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92000"/>
                </a:schemeClr>
              </a:gs>
              <a:gs pos="74000">
                <a:schemeClr val="accent3">
                  <a:lumMod val="45000"/>
                  <a:lumOff val="55000"/>
                  <a:alpha val="86000"/>
                </a:schemeClr>
              </a:gs>
              <a:gs pos="83000">
                <a:schemeClr val="accent3">
                  <a:lumMod val="45000"/>
                  <a:lumOff val="55000"/>
                  <a:alpha val="80000"/>
                </a:schemeClr>
              </a:gs>
              <a:gs pos="100000">
                <a:schemeClr val="accent3">
                  <a:lumMod val="30000"/>
                  <a:lumOff val="70000"/>
                  <a:alpha val="74000"/>
                </a:schemeClr>
              </a:gs>
            </a:gsLst>
            <a:lin ang="5400000" scaled="1"/>
            <a:tileRect/>
          </a:gradFill>
        </p:spPr>
        <p:txBody>
          <a:bodyPr vert="horz" wrap="squar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2000" spc="300">
              <a:solidFill>
                <a:srgbClr val="A0111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1"/>
            <a:ext cx="4206358" cy="14834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4" y="6099778"/>
            <a:ext cx="12206604" cy="75758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1" r="41719" b="78410"/>
          <a:stretch>
            <a:fillRect/>
          </a:stretch>
        </p:blipFill>
        <p:spPr>
          <a:xfrm>
            <a:off x="10820399" y="5952599"/>
            <a:ext cx="1263963" cy="84542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069" r="10251" b="34036"/>
          <a:stretch>
            <a:fillRect/>
          </a:stretch>
        </p:blipFill>
        <p:spPr>
          <a:xfrm>
            <a:off x="10608780" y="177800"/>
            <a:ext cx="1423701" cy="548317"/>
          </a:xfrm>
          <a:prstGeom prst="rect">
            <a:avLst/>
          </a:prstGeom>
        </p:spPr>
      </p:pic>
      <p:sp>
        <p:nvSpPr>
          <p:cNvPr id="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5317" y="6406769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A34C859-D65B-439D-8277-6CBBBA54B02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"/>
            <a:ext cx="12192000" cy="685235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-12700" y="2822"/>
            <a:ext cx="12204700" cy="68665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92000"/>
                </a:schemeClr>
              </a:gs>
              <a:gs pos="74000">
                <a:schemeClr val="accent3">
                  <a:lumMod val="45000"/>
                  <a:lumOff val="55000"/>
                  <a:alpha val="86000"/>
                </a:schemeClr>
              </a:gs>
              <a:gs pos="83000">
                <a:schemeClr val="accent3">
                  <a:lumMod val="45000"/>
                  <a:lumOff val="55000"/>
                  <a:alpha val="80000"/>
                </a:schemeClr>
              </a:gs>
              <a:gs pos="100000">
                <a:schemeClr val="accent3">
                  <a:lumMod val="30000"/>
                  <a:lumOff val="70000"/>
                  <a:alpha val="74000"/>
                </a:schemeClr>
              </a:gs>
            </a:gsLst>
            <a:lin ang="5400000" scaled="1"/>
            <a:tileRect/>
          </a:gradFill>
        </p:spPr>
        <p:txBody>
          <a:bodyPr vert="horz" wrap="squar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2000" spc="300">
              <a:solidFill>
                <a:srgbClr val="A0111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4" y="6099778"/>
            <a:ext cx="12206604" cy="7575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" y="6207162"/>
            <a:ext cx="1346573" cy="5644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4604" y="70780"/>
            <a:ext cx="12225966" cy="757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65" y="-81524"/>
            <a:ext cx="938466" cy="938466"/>
          </a:xfrm>
          <a:prstGeom prst="rect">
            <a:avLst/>
          </a:prstGeom>
        </p:spPr>
      </p:pic>
      <p:sp>
        <p:nvSpPr>
          <p:cNvPr id="11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5317" y="6406769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A34C859-D65B-439D-8277-6CBBBA54B022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59" y="137588"/>
            <a:ext cx="2329958" cy="623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4"/>
          <p:cNvSpPr/>
          <p:nvPr userDrawn="1"/>
        </p:nvSpPr>
        <p:spPr>
          <a:xfrm>
            <a:off x="3739639" y="1571278"/>
            <a:ext cx="1858094" cy="648072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前       言</a:t>
            </a:r>
          </a:p>
        </p:txBody>
      </p:sp>
      <p:sp>
        <p:nvSpPr>
          <p:cNvPr id="9" name="圆角矩形 6"/>
          <p:cNvSpPr/>
          <p:nvPr userDrawn="1"/>
        </p:nvSpPr>
        <p:spPr>
          <a:xfrm>
            <a:off x="3775457" y="2507382"/>
            <a:ext cx="1858094" cy="648072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第二部分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5941303" y="2617470"/>
            <a:ext cx="5205730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输入你的内容699pic</a:t>
            </a:r>
          </a:p>
          <a:p>
            <a:pPr algn="l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摄图网，给你创意和灵感 摄图网是一家为中小微企业、自媒体、设计师、运营者等提供各类素材的网站，包括百万正版摄影、插画高清图片，海量设计海报、办公模板、高清视频等。</a:t>
            </a:r>
          </a:p>
        </p:txBody>
      </p:sp>
      <p:sp>
        <p:nvSpPr>
          <p:cNvPr id="11" name="圆角矩形 8"/>
          <p:cNvSpPr/>
          <p:nvPr userDrawn="1"/>
        </p:nvSpPr>
        <p:spPr>
          <a:xfrm>
            <a:off x="3775457" y="3515494"/>
            <a:ext cx="1858094" cy="648072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第三部分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5952733" y="3457575"/>
            <a:ext cx="52882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输入你的内容699pic</a:t>
            </a:r>
          </a:p>
          <a:p>
            <a:pPr lvl="0" algn="l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摄图网</a:t>
            </a:r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，给你创意和灵感</a:t>
            </a:r>
          </a:p>
          <a:p>
            <a:pPr lvl="0" algn="l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摄图网</a:t>
            </a:r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是一家为中小微企业、自媒体、设计师、运营者等提供各类素材的网站，包括百万正版摄影、插画高清图片，海量设计海报、办公模板、高清视频等。</a:t>
            </a:r>
            <a:endParaRPr lang="zh-CN" altLang="en-US" sz="9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圆角矩形 11"/>
          <p:cNvSpPr/>
          <p:nvPr userDrawn="1"/>
        </p:nvSpPr>
        <p:spPr>
          <a:xfrm>
            <a:off x="3739639" y="4451598"/>
            <a:ext cx="1858094" cy="648072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第四部分</a:t>
            </a:r>
          </a:p>
        </p:txBody>
      </p:sp>
      <p:sp>
        <p:nvSpPr>
          <p:cNvPr id="14" name="矩形 13"/>
          <p:cNvSpPr/>
          <p:nvPr userDrawn="1"/>
        </p:nvSpPr>
        <p:spPr>
          <a:xfrm>
            <a:off x="5952733" y="4523740"/>
            <a:ext cx="52882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输入你的内容699pic</a:t>
            </a:r>
          </a:p>
          <a:p>
            <a:pPr lvl="0" algn="l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摄图网</a:t>
            </a:r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，给你创意和灵感</a:t>
            </a:r>
          </a:p>
          <a:p>
            <a:pPr lvl="0" algn="l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摄图网</a:t>
            </a:r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是一家为中小微企业、自媒体、设计师、运营者等提供各类素材的网站，包括百万正版摄影、插画高清图片，海量设计海报、办公模板、高清视频等。</a:t>
            </a:r>
            <a:endParaRPr lang="zh-CN" altLang="en-US" sz="9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5" name="圆角矩形 13"/>
          <p:cNvSpPr/>
          <p:nvPr userDrawn="1"/>
        </p:nvSpPr>
        <p:spPr>
          <a:xfrm>
            <a:off x="5839975" y="1599928"/>
            <a:ext cx="5604520" cy="648072"/>
          </a:xfrm>
          <a:prstGeom prst="roundRect">
            <a:avLst>
              <a:gd name="adj" fmla="val 1610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输入你的内容699pic</a:t>
            </a:r>
          </a:p>
          <a:p>
            <a:pPr lvl="0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摄图网</a:t>
            </a:r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，给你创意和灵感</a:t>
            </a:r>
          </a:p>
          <a:p>
            <a:pPr lvl="0"/>
            <a:r>
              <a:rPr lang="zh-CN" altLang="en-US" sz="900" b="1" dirty="0">
                <a:solidFill>
                  <a:srgbClr val="C00000"/>
                </a:solidFill>
                <a:cs typeface="+mn-ea"/>
                <a:sym typeface="+mn-lt"/>
              </a:rPr>
              <a:t>摄图网</a:t>
            </a:r>
            <a:r>
              <a:rPr lang="zh-CN" sz="900" b="1" dirty="0">
                <a:solidFill>
                  <a:srgbClr val="C00000"/>
                </a:solidFill>
                <a:cs typeface="+mn-ea"/>
                <a:sym typeface="+mn-lt"/>
              </a:rPr>
              <a:t>是一家为中小微企业、自媒体、设计师、运营者等提供各类素材的网站，包括百万正版摄影、插画高清图片，海量设计海报、办公模板、高清视频等。</a:t>
            </a:r>
          </a:p>
        </p:txBody>
      </p:sp>
      <p:sp>
        <p:nvSpPr>
          <p:cNvPr id="16" name="圆角矩形 14"/>
          <p:cNvSpPr/>
          <p:nvPr userDrawn="1"/>
        </p:nvSpPr>
        <p:spPr>
          <a:xfrm>
            <a:off x="5827871" y="2512368"/>
            <a:ext cx="5604520" cy="648072"/>
          </a:xfrm>
          <a:prstGeom prst="roundRect">
            <a:avLst>
              <a:gd name="adj" fmla="val 1610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CN" altLang="en-US" sz="24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圆角矩形 15"/>
          <p:cNvSpPr/>
          <p:nvPr userDrawn="1"/>
        </p:nvSpPr>
        <p:spPr>
          <a:xfrm>
            <a:off x="5827871" y="3509687"/>
            <a:ext cx="5604520" cy="648072"/>
          </a:xfrm>
          <a:prstGeom prst="roundRect">
            <a:avLst>
              <a:gd name="adj" fmla="val 1610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CN" altLang="en-US" sz="24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圆角矩形 16"/>
          <p:cNvSpPr/>
          <p:nvPr userDrawn="1"/>
        </p:nvSpPr>
        <p:spPr>
          <a:xfrm>
            <a:off x="5827871" y="4423792"/>
            <a:ext cx="5604520" cy="648072"/>
          </a:xfrm>
          <a:prstGeom prst="roundRect">
            <a:avLst>
              <a:gd name="adj" fmla="val 1610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CN" altLang="en-US" sz="24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950987" y="2995910"/>
            <a:ext cx="19832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 录</a:t>
            </a:r>
          </a:p>
        </p:txBody>
      </p:sp>
      <p:sp>
        <p:nvSpPr>
          <p:cNvPr id="2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5317" y="6406769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A34C859-D65B-439D-8277-6CBBBA54B02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9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49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49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299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99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375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875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/>
      <p:bldP spid="11" grpId="0" bldLvl="0" animBg="1"/>
      <p:bldP spid="12" grpId="0"/>
      <p:bldP spid="13" grpId="0" bldLvl="0" animBg="1"/>
      <p:bldP spid="14" grpId="0"/>
      <p:bldP spid="15" grpId="0" bldLvl="0" animBg="1"/>
      <p:bldP spid="16" grpId="0" bldLvl="0" animBg="1"/>
      <p:bldP spid="17" grpId="0" bldLvl="0" animBg="1"/>
      <p:bldP spid="18" grpId="0" bldLvl="0" animBg="1"/>
      <p:bldP spid="1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4C859-D65B-439D-8277-6CBBBA54B0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5770" y="2056070"/>
            <a:ext cx="11219379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未来技术党旗扬，医工交叉梦起航</a:t>
            </a:r>
            <a:endParaRPr lang="en-US" altLang="zh-CN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未来技术学院医工学博士党支部</a:t>
            </a:r>
            <a:endParaRPr lang="en-US" altLang="zh-CN" sz="40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107055" y="974725"/>
            <a:ext cx="6029325" cy="616370"/>
            <a:chOff x="4897120" y="1158425"/>
            <a:chExt cx="2032000" cy="693708"/>
          </a:xfrm>
        </p:grpSpPr>
        <p:sp>
          <p:nvSpPr>
            <p:cNvPr id="5" name="矩形 4"/>
            <p:cNvSpPr/>
            <p:nvPr/>
          </p:nvSpPr>
          <p:spPr>
            <a:xfrm>
              <a:off x="4897120" y="1158425"/>
              <a:ext cx="2032000" cy="6937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897120" y="1274357"/>
              <a:ext cx="2032000" cy="51814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FF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！热烈欢迎交大一附院国资办党支部共建！</a:t>
              </a:r>
            </a:p>
          </p:txBody>
        </p:sp>
      </p:grp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5634967" y="5099958"/>
            <a:ext cx="77932" cy="779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12215" y="5052273"/>
            <a:ext cx="17932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84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凝聚师生有力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加强团队建设，营造和谐氛围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988030" y="1101562"/>
            <a:ext cx="10112435" cy="1653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结合师生实际需求，开展具有针对性的服务活动，如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竞赛指导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等，增强党组织的吸引力和凝聚力。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开展丰富多彩的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文体活动和社会实践活动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，增强党员的归属感和荣誉感，营造团结和谐的氛围。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94" y="3156676"/>
            <a:ext cx="3090044" cy="233023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1" y="3150291"/>
            <a:ext cx="3508093" cy="2330239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024741" y="5480530"/>
            <a:ext cx="3508093" cy="454512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竞赛辅导活动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8057195" y="5511164"/>
            <a:ext cx="3090044" cy="454512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消防安全教育活动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15" y="3156676"/>
            <a:ext cx="2578813" cy="28288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84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服务师生有力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密切联系群众，解决实际问题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897392" y="1069710"/>
            <a:ext cx="10568882" cy="1718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充分发挥其学院核心竞争力，聚焦创新创业竞赛，助力打造品牌活动，举办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Coffee Hour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系列活动、“未来科创论坛”系列论坛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，一年内共举办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Coffee Hour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“未来科创论坛”系列论坛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7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次。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位支部成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员也围绕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创新创业、科研竞赛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等主题分享自己的经历，为同学们解答疑惑。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746031" y="3007581"/>
            <a:ext cx="10506565" cy="2502866"/>
            <a:chOff x="746031" y="3007581"/>
            <a:chExt cx="10506565" cy="250286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31" y="3007582"/>
              <a:ext cx="3337153" cy="250286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443" y="3007581"/>
              <a:ext cx="3337153" cy="250286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0737" y="3007582"/>
              <a:ext cx="3337153" cy="2502865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3910733" y="5833003"/>
            <a:ext cx="4668187" cy="454512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Coffee Hour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系列活动、“未来科创论坛”系列论坛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3" name="圆角矩形 4"/>
          <p:cNvSpPr/>
          <p:nvPr/>
        </p:nvSpPr>
        <p:spPr>
          <a:xfrm>
            <a:off x="3133355" y="2156349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一、基本情况</a:t>
            </a:r>
          </a:p>
        </p:txBody>
      </p:sp>
      <p:sp>
        <p:nvSpPr>
          <p:cNvPr id="7" name="矩形 6"/>
          <p:cNvSpPr/>
          <p:nvPr/>
        </p:nvSpPr>
        <p:spPr>
          <a:xfrm>
            <a:off x="5004996" y="677533"/>
            <a:ext cx="2182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 录</a:t>
            </a:r>
          </a:p>
        </p:txBody>
      </p:sp>
      <p:sp>
        <p:nvSpPr>
          <p:cNvPr id="9" name="圆角矩形 4"/>
          <p:cNvSpPr/>
          <p:nvPr/>
        </p:nvSpPr>
        <p:spPr>
          <a:xfrm>
            <a:off x="3133354" y="3429000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二、基础党建</a:t>
            </a:r>
          </a:p>
        </p:txBody>
      </p:sp>
      <p:sp>
        <p:nvSpPr>
          <p:cNvPr id="6" name="圆角矩形 4"/>
          <p:cNvSpPr/>
          <p:nvPr/>
        </p:nvSpPr>
        <p:spPr>
          <a:xfrm>
            <a:off x="3133354" y="4701651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三、亮点成果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6784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支部工作亮点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“卡脖子”技术攻坚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297951" y="1058705"/>
            <a:ext cx="11665252" cy="156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支部成员围绕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AI+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、医工学、生物科学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等新专业方向为切口，聚焦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生命健康、基础医学和社会变革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等领域选题进行“卡脖子” 技术攻坚；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支部成员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参研科研项目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，其中重大课题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项，横向课题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项，主持校级课题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51047"/>
              </p:ext>
            </p:extLst>
          </p:nvPr>
        </p:nvGraphicFramePr>
        <p:xfrm>
          <a:off x="372636" y="3247249"/>
          <a:ext cx="5867203" cy="2687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6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论文选题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临床医学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重离子治疗的放射生物学效应及增敏的机制研究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生物医学工程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微创肝胆手术术中影像智能识别与辅助系统研究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生物医学工程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基于影像组学特征的肝细胞癌诊断及预后价值研究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通信工程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基于多模态组学的肝内胆管癌诊治方案研究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81" y="3213235"/>
            <a:ext cx="5281310" cy="2755349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6527781" y="5945730"/>
            <a:ext cx="5281310" cy="376867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支部成员参加各类学术活动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712410" y="5975451"/>
            <a:ext cx="3187654" cy="317424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支部成员论文选题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6784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支部工作亮点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双导师育人成效显著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14</a:t>
            </a:fld>
            <a:endParaRPr lang="zh-CN" altLang="en-US" dirty="0"/>
          </a:p>
        </p:txBody>
      </p:sp>
      <p:grpSp>
        <p:nvGrpSpPr>
          <p:cNvPr id="41" name="组合 40"/>
          <p:cNvGrpSpPr/>
          <p:nvPr>
            <p:custDataLst>
              <p:tags r:id="rId1"/>
            </p:custDataLst>
          </p:nvPr>
        </p:nvGrpSpPr>
        <p:grpSpPr>
          <a:xfrm>
            <a:off x="240930" y="2614637"/>
            <a:ext cx="5649602" cy="4080985"/>
            <a:chOff x="261478" y="2180446"/>
            <a:chExt cx="5649602" cy="4080985"/>
          </a:xfrm>
        </p:grpSpPr>
        <p:sp>
          <p:nvSpPr>
            <p:cNvPr id="42" name="任意多边形: 形状 41"/>
            <p:cNvSpPr/>
            <p:nvPr>
              <p:custDataLst>
                <p:tags r:id="rId16"/>
              </p:custDataLst>
            </p:nvPr>
          </p:nvSpPr>
          <p:spPr>
            <a:xfrm>
              <a:off x="1070460" y="2201834"/>
              <a:ext cx="4578377" cy="3970546"/>
            </a:xfrm>
            <a:custGeom>
              <a:avLst/>
              <a:gdLst>
                <a:gd name="connsiteX0" fmla="*/ 3424021 w 5849758"/>
                <a:gd name="connsiteY0" fmla="*/ 0 h 3087033"/>
                <a:gd name="connsiteX1" fmla="*/ 5849758 w 5849758"/>
                <a:gd name="connsiteY1" fmla="*/ 0 h 3087033"/>
                <a:gd name="connsiteX2" fmla="*/ 5849758 w 5849758"/>
                <a:gd name="connsiteY2" fmla="*/ 1250965 h 3087033"/>
                <a:gd name="connsiteX3" fmla="*/ 2808995 w 5849758"/>
                <a:gd name="connsiteY3" fmla="*/ 3087033 h 3087033"/>
                <a:gd name="connsiteX4" fmla="*/ 615621 w 5849758"/>
                <a:gd name="connsiteY4" fmla="*/ 3087033 h 3087033"/>
                <a:gd name="connsiteX5" fmla="*/ 0 w 5849758"/>
                <a:gd name="connsiteY5" fmla="*/ 2067487 h 308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49758" h="3087033">
                  <a:moveTo>
                    <a:pt x="3424021" y="0"/>
                  </a:moveTo>
                  <a:lnTo>
                    <a:pt x="5849758" y="0"/>
                  </a:lnTo>
                  <a:lnTo>
                    <a:pt x="5849758" y="1250965"/>
                  </a:lnTo>
                  <a:lnTo>
                    <a:pt x="2808995" y="3087033"/>
                  </a:lnTo>
                  <a:lnTo>
                    <a:pt x="615621" y="3087033"/>
                  </a:lnTo>
                  <a:lnTo>
                    <a:pt x="0" y="206748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3" name="直角三角形 42"/>
            <p:cNvSpPr/>
            <p:nvPr>
              <p:custDataLst>
                <p:tags r:id="rId17"/>
              </p:custDataLst>
            </p:nvPr>
          </p:nvSpPr>
          <p:spPr>
            <a:xfrm rot="10800000">
              <a:off x="3737685" y="2201833"/>
              <a:ext cx="2145298" cy="3999807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261478" y="2180446"/>
              <a:ext cx="5649602" cy="4080985"/>
              <a:chOff x="257500" y="1279011"/>
              <a:chExt cx="6318006" cy="5464373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257500" y="1279011"/>
                <a:ext cx="6318006" cy="5464373"/>
                <a:chOff x="257500" y="1279011"/>
                <a:chExt cx="6318006" cy="5464373"/>
              </a:xfrm>
            </p:grpSpPr>
            <p:sp>
              <p:nvSpPr>
                <p:cNvPr id="50" name="矩形 49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7500" y="1353047"/>
                  <a:ext cx="6318006" cy="32726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1" name="直角三角形 66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57500" y="1279011"/>
                  <a:ext cx="3677891" cy="3099157"/>
                </a:xfrm>
                <a:custGeom>
                  <a:avLst/>
                  <a:gdLst>
                    <a:gd name="connsiteX0" fmla="*/ 0 w 3099157"/>
                    <a:gd name="connsiteY0" fmla="*/ 3099157 h 3099157"/>
                    <a:gd name="connsiteX1" fmla="*/ 0 w 3099157"/>
                    <a:gd name="connsiteY1" fmla="*/ 0 h 3099157"/>
                    <a:gd name="connsiteX2" fmla="*/ 3099157 w 3099157"/>
                    <a:gd name="connsiteY2" fmla="*/ 3099157 h 3099157"/>
                    <a:gd name="connsiteX3" fmla="*/ 0 w 3099157"/>
                    <a:gd name="connsiteY3" fmla="*/ 3099157 h 3099157"/>
                    <a:gd name="connsiteX0-1" fmla="*/ 0 w 3099157"/>
                    <a:gd name="connsiteY0-2" fmla="*/ 3099157 h 3099157"/>
                    <a:gd name="connsiteX1-3" fmla="*/ 0 w 3099157"/>
                    <a:gd name="connsiteY1-4" fmla="*/ 0 h 3099157"/>
                    <a:gd name="connsiteX2-5" fmla="*/ 552728 w 3099157"/>
                    <a:gd name="connsiteY2-6" fmla="*/ 522052 h 3099157"/>
                    <a:gd name="connsiteX3-7" fmla="*/ 3099157 w 3099157"/>
                    <a:gd name="connsiteY3-8" fmla="*/ 3099157 h 3099157"/>
                    <a:gd name="connsiteX4" fmla="*/ 0 w 3099157"/>
                    <a:gd name="connsiteY4" fmla="*/ 3099157 h 3099157"/>
                    <a:gd name="connsiteX0-9" fmla="*/ 0 w 3099157"/>
                    <a:gd name="connsiteY0-10" fmla="*/ 3099157 h 3099157"/>
                    <a:gd name="connsiteX1-11" fmla="*/ 0 w 3099157"/>
                    <a:gd name="connsiteY1-12" fmla="*/ 0 h 3099157"/>
                    <a:gd name="connsiteX2-13" fmla="*/ 980991 w 3099157"/>
                    <a:gd name="connsiteY2-14" fmla="*/ 12766 h 3099157"/>
                    <a:gd name="connsiteX3-15" fmla="*/ 3099157 w 3099157"/>
                    <a:gd name="connsiteY3-16" fmla="*/ 3099157 h 3099157"/>
                    <a:gd name="connsiteX4-17" fmla="*/ 0 w 3099157"/>
                    <a:gd name="connsiteY4-18" fmla="*/ 3099157 h 3099157"/>
                    <a:gd name="connsiteX0-19" fmla="*/ 0 w 3099157"/>
                    <a:gd name="connsiteY0-20" fmla="*/ 3099157 h 3099157"/>
                    <a:gd name="connsiteX1-21" fmla="*/ 0 w 3099157"/>
                    <a:gd name="connsiteY1-22" fmla="*/ 0 h 3099157"/>
                    <a:gd name="connsiteX2-23" fmla="*/ 968799 w 3099157"/>
                    <a:gd name="connsiteY2-24" fmla="*/ 574 h 3099157"/>
                    <a:gd name="connsiteX3-25" fmla="*/ 3099157 w 3099157"/>
                    <a:gd name="connsiteY3-26" fmla="*/ 3099157 h 3099157"/>
                    <a:gd name="connsiteX4-27" fmla="*/ 0 w 3099157"/>
                    <a:gd name="connsiteY4-28" fmla="*/ 3099157 h 3099157"/>
                    <a:gd name="connsiteX0-29" fmla="*/ 0 w 3677891"/>
                    <a:gd name="connsiteY0-30" fmla="*/ 3099157 h 3099157"/>
                    <a:gd name="connsiteX1-31" fmla="*/ 0 w 3677891"/>
                    <a:gd name="connsiteY1-32" fmla="*/ 0 h 3099157"/>
                    <a:gd name="connsiteX2-33" fmla="*/ 968799 w 3677891"/>
                    <a:gd name="connsiteY2-34" fmla="*/ 574 h 3099157"/>
                    <a:gd name="connsiteX3-35" fmla="*/ 3677891 w 3677891"/>
                    <a:gd name="connsiteY3-36" fmla="*/ 3099157 h 3099157"/>
                    <a:gd name="connsiteX4-37" fmla="*/ 0 w 3677891"/>
                    <a:gd name="connsiteY4-38" fmla="*/ 3099157 h 309915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17" y="connsiteY4-18"/>
                    </a:cxn>
                  </a:cxnLst>
                  <a:rect l="l" t="t" r="r" b="b"/>
                  <a:pathLst>
                    <a:path w="3677891" h="3099157">
                      <a:moveTo>
                        <a:pt x="0" y="3099157"/>
                      </a:moveTo>
                      <a:lnTo>
                        <a:pt x="0" y="0"/>
                      </a:lnTo>
                      <a:lnTo>
                        <a:pt x="968799" y="574"/>
                      </a:lnTo>
                      <a:lnTo>
                        <a:pt x="3677891" y="3099157"/>
                      </a:lnTo>
                      <a:lnTo>
                        <a:pt x="0" y="3099157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2" name="直角三角形 51"/>
                <p:cNvSpPr/>
                <p:nvPr>
                  <p:custDataLst>
                    <p:tags r:id="rId24"/>
                  </p:custDataLst>
                </p:nvPr>
              </p:nvSpPr>
              <p:spPr>
                <a:xfrm rot="10800000">
                  <a:off x="3464840" y="1353045"/>
                  <a:ext cx="3110666" cy="4065232"/>
                </a:xfrm>
                <a:prstGeom prst="rtTriangl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3" name="任意多边形: 形状 52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25748" y="1291135"/>
                  <a:ext cx="5849758" cy="3087033"/>
                </a:xfrm>
                <a:custGeom>
                  <a:avLst/>
                  <a:gdLst>
                    <a:gd name="connsiteX0" fmla="*/ 3424021 w 5849758"/>
                    <a:gd name="connsiteY0" fmla="*/ 0 h 3087033"/>
                    <a:gd name="connsiteX1" fmla="*/ 5849758 w 5849758"/>
                    <a:gd name="connsiteY1" fmla="*/ 0 h 3087033"/>
                    <a:gd name="connsiteX2" fmla="*/ 5849758 w 5849758"/>
                    <a:gd name="connsiteY2" fmla="*/ 1250965 h 3087033"/>
                    <a:gd name="connsiteX3" fmla="*/ 2808995 w 5849758"/>
                    <a:gd name="connsiteY3" fmla="*/ 3087033 h 3087033"/>
                    <a:gd name="connsiteX4" fmla="*/ 615621 w 5849758"/>
                    <a:gd name="connsiteY4" fmla="*/ 3087033 h 3087033"/>
                    <a:gd name="connsiteX5" fmla="*/ 0 w 5849758"/>
                    <a:gd name="connsiteY5" fmla="*/ 2067487 h 30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49758" h="3087033">
                      <a:moveTo>
                        <a:pt x="3424021" y="0"/>
                      </a:moveTo>
                      <a:lnTo>
                        <a:pt x="5849758" y="0"/>
                      </a:lnTo>
                      <a:lnTo>
                        <a:pt x="5849758" y="1250965"/>
                      </a:lnTo>
                      <a:lnTo>
                        <a:pt x="2808995" y="3087033"/>
                      </a:lnTo>
                      <a:lnTo>
                        <a:pt x="615621" y="3087033"/>
                      </a:lnTo>
                      <a:lnTo>
                        <a:pt x="0" y="2067487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4" name="直角三角形 53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7501" y="2245489"/>
                  <a:ext cx="2095868" cy="4497895"/>
                </a:xfrm>
                <a:prstGeom prst="rt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47" name="矩形 46"/>
              <p:cNvSpPr/>
              <p:nvPr>
                <p:custDataLst>
                  <p:tags r:id="rId19"/>
                </p:custDataLst>
              </p:nvPr>
            </p:nvSpPr>
            <p:spPr>
              <a:xfrm>
                <a:off x="376205" y="1682677"/>
                <a:ext cx="6080597" cy="26088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8" name="等腰三角形 47"/>
              <p:cNvSpPr/>
              <p:nvPr>
                <p:custDataLst>
                  <p:tags r:id="rId20"/>
                </p:custDataLst>
              </p:nvPr>
            </p:nvSpPr>
            <p:spPr>
              <a:xfrm rot="10800000">
                <a:off x="1692583" y="1296829"/>
                <a:ext cx="1301671" cy="4340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9" name="直角三角形 48"/>
              <p:cNvSpPr/>
              <p:nvPr>
                <p:custDataLst>
                  <p:tags r:id="rId21"/>
                </p:custDataLst>
              </p:nvPr>
            </p:nvSpPr>
            <p:spPr>
              <a:xfrm rot="16200000">
                <a:off x="3640307" y="1647216"/>
                <a:ext cx="2926387" cy="2706605"/>
              </a:xfrm>
              <a:prstGeom prst="rtTriangle">
                <a:avLst/>
              </a:prstGeom>
              <a:solidFill>
                <a:srgbClr val="B2D6E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5" name="文本框 44"/>
            <p:cNvSpPr txBox="1"/>
            <p:nvPr>
              <p:custDataLst>
                <p:tags r:id="rId18"/>
              </p:custDataLst>
            </p:nvPr>
          </p:nvSpPr>
          <p:spPr>
            <a:xfrm>
              <a:off x="339528" y="2437594"/>
              <a:ext cx="5445216" cy="35804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just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600" b="1" kern="0" spc="-100" noProof="0" dirty="0">
                  <a:ln>
                    <a:noFill/>
                  </a:ln>
                  <a:solidFill>
                    <a:srgbClr val="1557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医工交叉博士生团队党员代表：王志博（人工智能方向）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charset="0"/>
                <a:buChar char=""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项目介绍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：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“云链智康—</a:t>
              </a:r>
              <a:r>
                <a:rPr lang="en-US" altLang="zh-CN" sz="12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智能外科机要助理”致力于通过</a:t>
              </a:r>
              <a:r>
                <a:rPr lang="en-US" altLang="zh-CN" sz="1200" dirty="0" err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“医+人工智能”</a:t>
              </a:r>
              <a:r>
                <a:rPr lang="en-US" altLang="zh-CN" sz="12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深度融合，解决临床术中影像采集与应用难题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。已</a:t>
              </a: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成立</a:t>
              </a:r>
              <a:r>
                <a:rPr lang="en-US" altLang="zh-CN" sz="1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2</a:t>
              </a: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家初创企业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。</a:t>
              </a:r>
              <a:endParaRPr lang="en-US" altLang="zh-CN" sz="1200" dirty="0">
                <a:solidFill>
                  <a:srgbClr val="2C72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charset="0"/>
                <a:buChar char=""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跨学科导师团队：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医学部</a:t>
              </a:r>
              <a:r>
                <a:rPr 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+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电气学院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+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电信学部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跨学科导师指导。</a:t>
              </a:r>
              <a:r>
                <a:rPr lang="zh-CN" altLang="en-US" sz="12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每周项目组内汇报、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每月开展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医工交叉研讨会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，</a:t>
              </a:r>
              <a:r>
                <a:rPr lang="zh-CN" altLang="en-US" sz="12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转化临床问题为工程问题，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以临床问题为导向构筑软硬件及数据壁垒，细化落实工科子问题。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charset="0"/>
                <a:buChar char=""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相关成果：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1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作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发表中科院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SCI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收录论文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4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篇（单篇最高影响因子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41.4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）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，国际会议口头报告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6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次、竞赛获奖国家级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9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项、省校级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14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项。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charset="0"/>
                <a:buChar char="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团队受到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中国教育报头版头条专访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，被称为“真刀真枪中锻造实战本领”。</a:t>
              </a: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王志博获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国家奖学金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和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首届校“产教融合之星”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2"/>
            </p:custDataLst>
          </p:nvPr>
        </p:nvGrpSpPr>
        <p:grpSpPr>
          <a:xfrm>
            <a:off x="6075452" y="2636024"/>
            <a:ext cx="5884432" cy="4080985"/>
            <a:chOff x="5807559" y="1279862"/>
            <a:chExt cx="5884432" cy="4080985"/>
          </a:xfrm>
        </p:grpSpPr>
        <p:sp>
          <p:nvSpPr>
            <p:cNvPr id="56" name="任意多边形: 形状 55"/>
            <p:cNvSpPr/>
            <p:nvPr>
              <p:custDataLst>
                <p:tags r:id="rId4"/>
              </p:custDataLst>
            </p:nvPr>
          </p:nvSpPr>
          <p:spPr>
            <a:xfrm>
              <a:off x="6616541" y="1301250"/>
              <a:ext cx="4578377" cy="3970546"/>
            </a:xfrm>
            <a:custGeom>
              <a:avLst/>
              <a:gdLst>
                <a:gd name="connsiteX0" fmla="*/ 3424021 w 5849758"/>
                <a:gd name="connsiteY0" fmla="*/ 0 h 3087033"/>
                <a:gd name="connsiteX1" fmla="*/ 5849758 w 5849758"/>
                <a:gd name="connsiteY1" fmla="*/ 0 h 3087033"/>
                <a:gd name="connsiteX2" fmla="*/ 5849758 w 5849758"/>
                <a:gd name="connsiteY2" fmla="*/ 1250965 h 3087033"/>
                <a:gd name="connsiteX3" fmla="*/ 2808995 w 5849758"/>
                <a:gd name="connsiteY3" fmla="*/ 3087033 h 3087033"/>
                <a:gd name="connsiteX4" fmla="*/ 615621 w 5849758"/>
                <a:gd name="connsiteY4" fmla="*/ 3087033 h 3087033"/>
                <a:gd name="connsiteX5" fmla="*/ 0 w 5849758"/>
                <a:gd name="connsiteY5" fmla="*/ 2067487 h 308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49758" h="3087033">
                  <a:moveTo>
                    <a:pt x="3424021" y="0"/>
                  </a:moveTo>
                  <a:lnTo>
                    <a:pt x="5849758" y="0"/>
                  </a:lnTo>
                  <a:lnTo>
                    <a:pt x="5849758" y="1250965"/>
                  </a:lnTo>
                  <a:lnTo>
                    <a:pt x="2808995" y="3087033"/>
                  </a:lnTo>
                  <a:lnTo>
                    <a:pt x="615621" y="3087033"/>
                  </a:lnTo>
                  <a:lnTo>
                    <a:pt x="0" y="206748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7" name="直角三角形 56"/>
            <p:cNvSpPr/>
            <p:nvPr>
              <p:custDataLst>
                <p:tags r:id="rId5"/>
              </p:custDataLst>
            </p:nvPr>
          </p:nvSpPr>
          <p:spPr>
            <a:xfrm rot="10800000">
              <a:off x="9283765" y="1301248"/>
              <a:ext cx="2408225" cy="3999807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807559" y="1279862"/>
              <a:ext cx="5884432" cy="4080985"/>
              <a:chOff x="257500" y="1279011"/>
              <a:chExt cx="6318006" cy="5464373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257500" y="1279011"/>
                <a:ext cx="6318006" cy="5464373"/>
                <a:chOff x="257500" y="1279011"/>
                <a:chExt cx="6318006" cy="5464373"/>
              </a:xfrm>
            </p:grpSpPr>
            <p:sp>
              <p:nvSpPr>
                <p:cNvPr id="65" name="矩形 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57500" y="1353047"/>
                  <a:ext cx="6318006" cy="32726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6" name="直角三角形 66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7500" y="1279011"/>
                  <a:ext cx="3677891" cy="3099157"/>
                </a:xfrm>
                <a:custGeom>
                  <a:avLst/>
                  <a:gdLst>
                    <a:gd name="connsiteX0" fmla="*/ 0 w 3099157"/>
                    <a:gd name="connsiteY0" fmla="*/ 3099157 h 3099157"/>
                    <a:gd name="connsiteX1" fmla="*/ 0 w 3099157"/>
                    <a:gd name="connsiteY1" fmla="*/ 0 h 3099157"/>
                    <a:gd name="connsiteX2" fmla="*/ 3099157 w 3099157"/>
                    <a:gd name="connsiteY2" fmla="*/ 3099157 h 3099157"/>
                    <a:gd name="connsiteX3" fmla="*/ 0 w 3099157"/>
                    <a:gd name="connsiteY3" fmla="*/ 3099157 h 3099157"/>
                    <a:gd name="connsiteX0-1" fmla="*/ 0 w 3099157"/>
                    <a:gd name="connsiteY0-2" fmla="*/ 3099157 h 3099157"/>
                    <a:gd name="connsiteX1-3" fmla="*/ 0 w 3099157"/>
                    <a:gd name="connsiteY1-4" fmla="*/ 0 h 3099157"/>
                    <a:gd name="connsiteX2-5" fmla="*/ 552728 w 3099157"/>
                    <a:gd name="connsiteY2-6" fmla="*/ 522052 h 3099157"/>
                    <a:gd name="connsiteX3-7" fmla="*/ 3099157 w 3099157"/>
                    <a:gd name="connsiteY3-8" fmla="*/ 3099157 h 3099157"/>
                    <a:gd name="connsiteX4" fmla="*/ 0 w 3099157"/>
                    <a:gd name="connsiteY4" fmla="*/ 3099157 h 3099157"/>
                    <a:gd name="connsiteX0-9" fmla="*/ 0 w 3099157"/>
                    <a:gd name="connsiteY0-10" fmla="*/ 3099157 h 3099157"/>
                    <a:gd name="connsiteX1-11" fmla="*/ 0 w 3099157"/>
                    <a:gd name="connsiteY1-12" fmla="*/ 0 h 3099157"/>
                    <a:gd name="connsiteX2-13" fmla="*/ 980991 w 3099157"/>
                    <a:gd name="connsiteY2-14" fmla="*/ 12766 h 3099157"/>
                    <a:gd name="connsiteX3-15" fmla="*/ 3099157 w 3099157"/>
                    <a:gd name="connsiteY3-16" fmla="*/ 3099157 h 3099157"/>
                    <a:gd name="connsiteX4-17" fmla="*/ 0 w 3099157"/>
                    <a:gd name="connsiteY4-18" fmla="*/ 3099157 h 3099157"/>
                    <a:gd name="connsiteX0-19" fmla="*/ 0 w 3099157"/>
                    <a:gd name="connsiteY0-20" fmla="*/ 3099157 h 3099157"/>
                    <a:gd name="connsiteX1-21" fmla="*/ 0 w 3099157"/>
                    <a:gd name="connsiteY1-22" fmla="*/ 0 h 3099157"/>
                    <a:gd name="connsiteX2-23" fmla="*/ 968799 w 3099157"/>
                    <a:gd name="connsiteY2-24" fmla="*/ 574 h 3099157"/>
                    <a:gd name="connsiteX3-25" fmla="*/ 3099157 w 3099157"/>
                    <a:gd name="connsiteY3-26" fmla="*/ 3099157 h 3099157"/>
                    <a:gd name="connsiteX4-27" fmla="*/ 0 w 3099157"/>
                    <a:gd name="connsiteY4-28" fmla="*/ 3099157 h 3099157"/>
                    <a:gd name="connsiteX0-29" fmla="*/ 0 w 3677891"/>
                    <a:gd name="connsiteY0-30" fmla="*/ 3099157 h 3099157"/>
                    <a:gd name="connsiteX1-31" fmla="*/ 0 w 3677891"/>
                    <a:gd name="connsiteY1-32" fmla="*/ 0 h 3099157"/>
                    <a:gd name="connsiteX2-33" fmla="*/ 968799 w 3677891"/>
                    <a:gd name="connsiteY2-34" fmla="*/ 574 h 3099157"/>
                    <a:gd name="connsiteX3-35" fmla="*/ 3677891 w 3677891"/>
                    <a:gd name="connsiteY3-36" fmla="*/ 3099157 h 3099157"/>
                    <a:gd name="connsiteX4-37" fmla="*/ 0 w 3677891"/>
                    <a:gd name="connsiteY4-38" fmla="*/ 3099157 h 309915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17" y="connsiteY4-18"/>
                    </a:cxn>
                  </a:cxnLst>
                  <a:rect l="l" t="t" r="r" b="b"/>
                  <a:pathLst>
                    <a:path w="3677891" h="3099157">
                      <a:moveTo>
                        <a:pt x="0" y="3099157"/>
                      </a:moveTo>
                      <a:lnTo>
                        <a:pt x="0" y="0"/>
                      </a:lnTo>
                      <a:lnTo>
                        <a:pt x="968799" y="574"/>
                      </a:lnTo>
                      <a:lnTo>
                        <a:pt x="3677891" y="3099157"/>
                      </a:lnTo>
                      <a:lnTo>
                        <a:pt x="0" y="3099157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7" name="直角三角形 66"/>
                <p:cNvSpPr/>
                <p:nvPr>
                  <p:custDataLst>
                    <p:tags r:id="rId13"/>
                  </p:custDataLst>
                </p:nvPr>
              </p:nvSpPr>
              <p:spPr>
                <a:xfrm rot="10800000">
                  <a:off x="3464840" y="1353045"/>
                  <a:ext cx="3110666" cy="4065232"/>
                </a:xfrm>
                <a:prstGeom prst="rtTriangl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8" name="任意多边形: 形状 67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25748" y="1291135"/>
                  <a:ext cx="5849758" cy="3087033"/>
                </a:xfrm>
                <a:custGeom>
                  <a:avLst/>
                  <a:gdLst>
                    <a:gd name="connsiteX0" fmla="*/ 3424021 w 5849758"/>
                    <a:gd name="connsiteY0" fmla="*/ 0 h 3087033"/>
                    <a:gd name="connsiteX1" fmla="*/ 5849758 w 5849758"/>
                    <a:gd name="connsiteY1" fmla="*/ 0 h 3087033"/>
                    <a:gd name="connsiteX2" fmla="*/ 5849758 w 5849758"/>
                    <a:gd name="connsiteY2" fmla="*/ 1250965 h 3087033"/>
                    <a:gd name="connsiteX3" fmla="*/ 2808995 w 5849758"/>
                    <a:gd name="connsiteY3" fmla="*/ 3087033 h 3087033"/>
                    <a:gd name="connsiteX4" fmla="*/ 615621 w 5849758"/>
                    <a:gd name="connsiteY4" fmla="*/ 3087033 h 3087033"/>
                    <a:gd name="connsiteX5" fmla="*/ 0 w 5849758"/>
                    <a:gd name="connsiteY5" fmla="*/ 2067487 h 30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49758" h="3087033">
                      <a:moveTo>
                        <a:pt x="3424021" y="0"/>
                      </a:moveTo>
                      <a:lnTo>
                        <a:pt x="5849758" y="0"/>
                      </a:lnTo>
                      <a:lnTo>
                        <a:pt x="5849758" y="1250965"/>
                      </a:lnTo>
                      <a:lnTo>
                        <a:pt x="2808995" y="3087033"/>
                      </a:lnTo>
                      <a:lnTo>
                        <a:pt x="615621" y="3087033"/>
                      </a:lnTo>
                      <a:lnTo>
                        <a:pt x="0" y="2067487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9" name="直角三角形 68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57501" y="2245489"/>
                  <a:ext cx="2095868" cy="4497895"/>
                </a:xfrm>
                <a:prstGeom prst="rt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62" name="矩形 61"/>
              <p:cNvSpPr/>
              <p:nvPr>
                <p:custDataLst>
                  <p:tags r:id="rId8"/>
                </p:custDataLst>
              </p:nvPr>
            </p:nvSpPr>
            <p:spPr>
              <a:xfrm>
                <a:off x="376205" y="1682677"/>
                <a:ext cx="6080597" cy="26088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3" name="等腰三角形 62"/>
              <p:cNvSpPr/>
              <p:nvPr>
                <p:custDataLst>
                  <p:tags r:id="rId9"/>
                </p:custDataLst>
              </p:nvPr>
            </p:nvSpPr>
            <p:spPr>
              <a:xfrm rot="10800000">
                <a:off x="1692583" y="1296829"/>
                <a:ext cx="1301671" cy="4340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4" name="直角三角形 63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3640307" y="1647216"/>
                <a:ext cx="2926387" cy="2706605"/>
              </a:xfrm>
              <a:prstGeom prst="rtTriangle">
                <a:avLst/>
              </a:prstGeom>
              <a:solidFill>
                <a:srgbClr val="B2D6E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9" name="矩形 58"/>
            <p:cNvSpPr/>
            <p:nvPr>
              <p:custDataLst>
                <p:tags r:id="rId6"/>
              </p:custDataLst>
            </p:nvPr>
          </p:nvSpPr>
          <p:spPr>
            <a:xfrm>
              <a:off x="5895383" y="1470878"/>
              <a:ext cx="5693087" cy="36252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59"/>
            <p:cNvSpPr txBox="1"/>
            <p:nvPr>
              <p:custDataLst>
                <p:tags r:id="rId7"/>
              </p:custDataLst>
            </p:nvPr>
          </p:nvSpPr>
          <p:spPr>
            <a:xfrm>
              <a:off x="5895383" y="1545912"/>
              <a:ext cx="5718640" cy="3763225"/>
            </a:xfrm>
            <a:prstGeom prst="rect">
              <a:avLst/>
            </a:prstGeom>
            <a:noFill/>
          </p:spPr>
          <p:txBody>
            <a:bodyPr wrap="square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just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600" b="1" kern="0" spc="-100" noProof="0" dirty="0">
                  <a:ln>
                    <a:noFill/>
                  </a:ln>
                  <a:solidFill>
                    <a:srgbClr val="1557A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医工交叉博士生团队党员代表：任耀星（人工智能方向）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charset="0"/>
                <a:buChar char=""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项目介绍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：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“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肝影智识一基于国际最大肝癌多模态数据库的精准辅诊平台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”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基于国际多中心多模态数据库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，</a:t>
              </a:r>
              <a:r>
                <a:rPr lang="en-US" altLang="zh-CN" sz="12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解决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临床真</a:t>
              </a:r>
              <a:r>
                <a:rPr lang="en-US" altLang="zh-CN" sz="12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难题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真痛点。已</a:t>
              </a: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成立</a:t>
              </a:r>
              <a:r>
                <a:rPr lang="en-US" altLang="zh-CN" sz="1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2</a:t>
              </a:r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家初创企业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。</a:t>
              </a:r>
              <a:endParaRPr lang="en-US" altLang="zh-CN" sz="1200" dirty="0">
                <a:solidFill>
                  <a:srgbClr val="2C72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charset="0"/>
                <a:buChar char=""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跨学科导师团队：</a:t>
              </a:r>
              <a:r>
                <a:rPr lang="en-US" altLang="zh-CN" sz="1200" dirty="0" err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医学部</a:t>
              </a:r>
              <a:r>
                <a:rPr 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+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电气学院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+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人工智能学院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跨学科导师指导。</a:t>
              </a:r>
              <a:r>
                <a:rPr lang="zh-CN" altLang="en-US" sz="12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每周项目组内汇报、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每月开展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医工交叉研讨会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，</a:t>
              </a:r>
              <a:r>
                <a:rPr lang="zh-CN" altLang="en-US" sz="12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转化临床问题为工程问题，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以临床问题为导向构筑软硬件及数据壁垒，细化落实工科子问题。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endParaRPr>
            </a:p>
            <a:p>
              <a:pPr marL="285750" indent="-285750" algn="just" fontAlgn="auto">
                <a:lnSpc>
                  <a:spcPts val="2600"/>
                </a:lnSpc>
                <a:buFont typeface="Wingdings" panose="05000000000000000000" charset="0"/>
                <a:buChar char=""/>
              </a:pP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pitchFamily="49" charset="-122"/>
                  <a:sym typeface="+mn-ea"/>
                </a:rPr>
                <a:t>相关成果：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发表学术论文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篇（其中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篇发表于外科顶级期刊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Annals of Surgery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），以第一作者申报国家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发明专利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8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项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获得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2024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年国创赛全国总决赛金奖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、第九届“中国软件杯”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全国六强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等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11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项国家级竞赛荣誉、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余项省部级、校级荣誉，获得多项奖学金（</a:t>
              </a:r>
              <a:r>
                <a:rPr lang="zh-CN" altLang="en-US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国家奖学金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、中国电信奖学金等）</a:t>
              </a:r>
            </a:p>
          </p:txBody>
        </p:sp>
      </p:grpSp>
      <p:graphicFrame>
        <p:nvGraphicFramePr>
          <p:cNvPr id="35" name="表格 3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24698" y="917639"/>
          <a:ext cx="10838113" cy="16693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7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8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6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045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学生类型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总人数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荣誉类型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98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博士生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陕西省大学生自强之星标兵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全省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人，全校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9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首届西安交通大学“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产教融合之星</a:t>
                      </a: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个人奖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全校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9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团队奖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全校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9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西安交通大学第十四届“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学术之星</a:t>
                      </a: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全校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79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优秀博士研究生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标兵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全校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支部工作亮点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支部成员科研成果优异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659382" y="985322"/>
            <a:ext cx="11017074" cy="2673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一年来，支部成员在国内外学术期刊共发表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学术论文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篇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，其中支部成员作为第一作者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篇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，同时获得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国家专利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项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，支部成员第一作者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项；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支部成员荣获中国国际大学生创新大赛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2024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国家级金奖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2023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产业融合发展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新工科创新大赛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一等奖（国家级）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、“华为杯”第五届中国研究生人工智能创新大赛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二等奖（国家级）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等多项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国家级奖项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；第二届中国研究生“双碳”创新与创意大赛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二等奖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、中国国际大学生创新大赛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省级金奖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等多个科学技术比赛奖项；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名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研究生党员获得国家奖学金；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名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研究生党员获得特等奖学金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一等学业奖学金，占支部研究生党员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94.4%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16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名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研究生党员获得社会奖学金，占支部研究生党员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23%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9" y="3752286"/>
            <a:ext cx="3095136" cy="28152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96" y="3752286"/>
            <a:ext cx="3882041" cy="236258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380163" y="6125988"/>
            <a:ext cx="2566705" cy="36512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获奖证书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4" y="3803530"/>
            <a:ext cx="3261974" cy="231134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7368" y="6125988"/>
            <a:ext cx="2566705" cy="36512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发表学术论文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支部工作亮点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支部成员科研成果优异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>
                <a:solidFill>
                  <a:schemeClr val="bg1"/>
                </a:solidFill>
              </a:rPr>
              <a:t>16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97485" y="5537835"/>
            <a:ext cx="7294245" cy="7213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99000">
                <a:schemeClr val="bg1">
                  <a:alpha val="42000"/>
                </a:schemeClr>
              </a:gs>
            </a:gsLst>
            <a:lin ang="5340000" scaled="0"/>
          </a:gradFill>
          <a:ln w="95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197485" y="3596640"/>
            <a:ext cx="7294245" cy="22720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573" h="3578">
                <a:moveTo>
                  <a:pt x="0" y="0"/>
                </a:moveTo>
                <a:lnTo>
                  <a:pt x="10573" y="0"/>
                </a:lnTo>
                <a:lnTo>
                  <a:pt x="10573" y="3578"/>
                </a:lnTo>
                <a:lnTo>
                  <a:pt x="10565" y="3572"/>
                </a:lnTo>
                <a:cubicBezTo>
                  <a:pt x="10143" y="3261"/>
                  <a:pt x="7933" y="3024"/>
                  <a:pt x="5270" y="3024"/>
                </a:cubicBezTo>
                <a:cubicBezTo>
                  <a:pt x="2676" y="3024"/>
                  <a:pt x="512" y="3249"/>
                  <a:pt x="11" y="3548"/>
                </a:cubicBezTo>
                <a:lnTo>
                  <a:pt x="0" y="35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AFAFA">
                  <a:alpha val="46000"/>
                </a:srgbClr>
              </a:gs>
              <a:gs pos="43000">
                <a:srgbClr val="FDFDFD">
                  <a:alpha val="20000"/>
                </a:srgbClr>
              </a:gs>
              <a:gs pos="99000">
                <a:schemeClr val="bg1">
                  <a:alpha val="0"/>
                </a:schemeClr>
              </a:gs>
            </a:gsLst>
            <a:lin ang="16200000" scaled="0"/>
          </a:gradFill>
          <a:ln w="952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27380" y="1699895"/>
            <a:ext cx="7213600" cy="3963035"/>
            <a:chOff x="1578" y="2323"/>
            <a:chExt cx="11360" cy="6241"/>
          </a:xfrm>
          <a:scene3d>
            <a:camera prst="perspectiveRight" fov="3300000"/>
            <a:lightRig rig="threePt" dir="t"/>
          </a:scene3d>
        </p:grpSpPr>
        <p:pic>
          <p:nvPicPr>
            <p:cNvPr id="4" name="图片 3" descr="个人荣誉3（2022-2023学年产教融合之星）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3" y="5611"/>
              <a:ext cx="2145" cy="2950"/>
            </a:xfrm>
            <a:prstGeom prst="rect">
              <a:avLst/>
            </a:prstGeom>
            <a:ln w="31750">
              <a:solidFill>
                <a:srgbClr val="C28F4F">
                  <a:alpha val="92000"/>
                </a:srgbClr>
              </a:solidFill>
            </a:ln>
          </p:spPr>
        </p:pic>
        <p:pic>
          <p:nvPicPr>
            <p:cNvPr id="2" name="图片 1" descr="个人荣誉4（西安交通大学优秀博士生标兵）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9257" y="4883"/>
              <a:ext cx="2950" cy="4411"/>
            </a:xfrm>
            <a:prstGeom prst="rect">
              <a:avLst/>
            </a:prstGeom>
            <a:ln w="31750">
              <a:solidFill>
                <a:srgbClr val="C28F4F">
                  <a:alpha val="92000"/>
                </a:srgbClr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rcRect l="3446" t="2941" r="3074" b="4713"/>
            <a:stretch>
              <a:fillRect/>
            </a:stretch>
          </p:blipFill>
          <p:spPr>
            <a:xfrm>
              <a:off x="5792" y="2328"/>
              <a:ext cx="4233" cy="2951"/>
            </a:xfrm>
            <a:prstGeom prst="rect">
              <a:avLst/>
            </a:prstGeom>
            <a:ln w="31750">
              <a:solidFill>
                <a:srgbClr val="C28F4F">
                  <a:alpha val="92000"/>
                </a:srgbClr>
              </a:solidFill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rcRect l="5639" r="5671"/>
            <a:stretch>
              <a:fillRect/>
            </a:stretch>
          </p:blipFill>
          <p:spPr>
            <a:xfrm>
              <a:off x="10172" y="2328"/>
              <a:ext cx="2766" cy="2951"/>
            </a:xfrm>
            <a:prstGeom prst="rect">
              <a:avLst/>
            </a:prstGeom>
            <a:ln w="31750">
              <a:solidFill>
                <a:srgbClr val="C28F4F">
                  <a:alpha val="92000"/>
                </a:srgbClr>
              </a:solidFill>
            </a:ln>
          </p:spPr>
        </p:pic>
        <p:pic>
          <p:nvPicPr>
            <p:cNvPr id="13" name="图片 12" descr="E:/云链2022/彭子洋-标兵、奖学金/1.彭子洋-国家奖学金证书_00.png1.彭子洋-国家奖学金证书_00"/>
            <p:cNvPicPr preferRelativeResize="0">
              <a:picLocks noChangeAspect="1"/>
            </p:cNvPicPr>
            <p:nvPr/>
          </p:nvPicPr>
          <p:blipFill>
            <a:blip r:embed="rId7"/>
            <a:srcRect l="5719" t="1389" r="3016" b="4880"/>
            <a:stretch>
              <a:fillRect/>
            </a:stretch>
          </p:blipFill>
          <p:spPr>
            <a:xfrm>
              <a:off x="1578" y="2323"/>
              <a:ext cx="4074" cy="2954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31750">
              <a:solidFill>
                <a:srgbClr val="C28F4F">
                  <a:alpha val="92000"/>
                </a:srgbClr>
              </a:solidFill>
            </a:ln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7" y="5616"/>
              <a:ext cx="2067" cy="2948"/>
            </a:xfrm>
            <a:prstGeom prst="rect">
              <a:avLst/>
            </a:prstGeom>
            <a:ln w="31750">
              <a:solidFill>
                <a:srgbClr val="C28F4F">
                  <a:alpha val="92000"/>
                </a:srgbClr>
              </a:solidFill>
            </a:ln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44" y="5616"/>
              <a:ext cx="2086" cy="2948"/>
            </a:xfrm>
            <a:prstGeom prst="rect">
              <a:avLst/>
            </a:prstGeom>
            <a:ln w="31750">
              <a:solidFill>
                <a:srgbClr val="C28F4F">
                  <a:alpha val="92000"/>
                </a:srgbClr>
              </a:solidFill>
            </a:ln>
          </p:spPr>
        </p:pic>
      </p:grpSp>
      <p:grpSp>
        <p:nvGrpSpPr>
          <p:cNvPr id="44" name="组合 43"/>
          <p:cNvGrpSpPr/>
          <p:nvPr/>
        </p:nvGrpSpPr>
        <p:grpSpPr>
          <a:xfrm>
            <a:off x="9632401" y="1140460"/>
            <a:ext cx="2428398" cy="838200"/>
            <a:chOff x="12341" y="4812"/>
            <a:chExt cx="8138" cy="2808"/>
          </a:xfrm>
        </p:grpSpPr>
        <p:pic>
          <p:nvPicPr>
            <p:cNvPr id="15" name="图片 14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341" y="4812"/>
              <a:ext cx="1017" cy="2808"/>
            </a:xfrm>
            <a:prstGeom prst="rect">
              <a:avLst/>
            </a:prstGeom>
          </p:spPr>
        </p:pic>
        <p:pic>
          <p:nvPicPr>
            <p:cNvPr id="43" name="图片 42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19462" y="4812"/>
              <a:ext cx="1017" cy="2808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7840980" y="3575669"/>
            <a:ext cx="4064238" cy="857901"/>
            <a:chOff x="12545" y="4746"/>
            <a:chExt cx="13620" cy="2874"/>
          </a:xfrm>
        </p:grpSpPr>
        <p:pic>
          <p:nvPicPr>
            <p:cNvPr id="46" name="图片 45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545" y="4812"/>
              <a:ext cx="1017" cy="2808"/>
            </a:xfrm>
            <a:prstGeom prst="rect">
              <a:avLst/>
            </a:prstGeom>
          </p:spPr>
        </p:pic>
        <p:pic>
          <p:nvPicPr>
            <p:cNvPr id="47" name="图片 46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25148" y="4746"/>
              <a:ext cx="1017" cy="2808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9647018" y="1978660"/>
            <a:ext cx="2413179" cy="838200"/>
            <a:chOff x="12224" y="4812"/>
            <a:chExt cx="8087" cy="2808"/>
          </a:xfrm>
        </p:grpSpPr>
        <p:pic>
          <p:nvPicPr>
            <p:cNvPr id="49" name="图片 48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224" y="4812"/>
              <a:ext cx="1017" cy="2808"/>
            </a:xfrm>
            <a:prstGeom prst="rect">
              <a:avLst/>
            </a:prstGeom>
          </p:spPr>
        </p:pic>
        <p:pic>
          <p:nvPicPr>
            <p:cNvPr id="50" name="图片 49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19294" y="4812"/>
              <a:ext cx="1017" cy="2808"/>
            </a:xfrm>
            <a:prstGeom prst="rect">
              <a:avLst/>
            </a:prstGeom>
          </p:spPr>
        </p:pic>
      </p:grpSp>
      <p:sp>
        <p:nvSpPr>
          <p:cNvPr id="51" name="文本框 50"/>
          <p:cNvSpPr txBox="1"/>
          <p:nvPr/>
        </p:nvSpPr>
        <p:spPr>
          <a:xfrm>
            <a:off x="7840980" y="37865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西安交通大学第十四届学术之星</a:t>
            </a:r>
          </a:p>
        </p:txBody>
      </p:sp>
      <p:pic>
        <p:nvPicPr>
          <p:cNvPr id="54" name="图片 53"/>
          <p:cNvPicPr/>
          <p:nvPr/>
        </p:nvPicPr>
        <p:blipFill>
          <a:blip r:embed="rId12">
            <a:lum bright="6000" contrast="30000"/>
          </a:blip>
          <a:stretch>
            <a:fillRect/>
          </a:stretch>
        </p:blipFill>
        <p:spPr>
          <a:xfrm>
            <a:off x="7442200" y="920750"/>
            <a:ext cx="2300605" cy="2300605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7840980" y="4281789"/>
            <a:ext cx="4064238" cy="857901"/>
            <a:chOff x="12545" y="4746"/>
            <a:chExt cx="13620" cy="2874"/>
          </a:xfrm>
        </p:grpSpPr>
        <p:pic>
          <p:nvPicPr>
            <p:cNvPr id="56" name="图片 55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545" y="4812"/>
              <a:ext cx="1017" cy="2808"/>
            </a:xfrm>
            <a:prstGeom prst="rect">
              <a:avLst/>
            </a:prstGeom>
          </p:spPr>
        </p:pic>
        <p:pic>
          <p:nvPicPr>
            <p:cNvPr id="57" name="图片 56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25148" y="4746"/>
              <a:ext cx="1017" cy="2808"/>
            </a:xfrm>
            <a:prstGeom prst="rect">
              <a:avLst/>
            </a:prstGeom>
          </p:spPr>
        </p:pic>
      </p:grpSp>
      <p:sp>
        <p:nvSpPr>
          <p:cNvPr id="58" name="文本框 57"/>
          <p:cNvSpPr txBox="1"/>
          <p:nvPr/>
        </p:nvSpPr>
        <p:spPr>
          <a:xfrm>
            <a:off x="7840980" y="438340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西安交通大学首届产教融合之星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个人、团队赛道共计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9902825" y="2043430"/>
            <a:ext cx="1903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西安交通大学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优秀博士生标兵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7840980" y="4991735"/>
            <a:ext cx="2205491" cy="843274"/>
            <a:chOff x="12545" y="4812"/>
            <a:chExt cx="7391" cy="2825"/>
          </a:xfrm>
        </p:grpSpPr>
        <p:pic>
          <p:nvPicPr>
            <p:cNvPr id="63" name="图片 62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545" y="4812"/>
              <a:ext cx="1017" cy="2808"/>
            </a:xfrm>
            <a:prstGeom prst="rect">
              <a:avLst/>
            </a:prstGeom>
          </p:spPr>
        </p:pic>
        <p:pic>
          <p:nvPicPr>
            <p:cNvPr id="64" name="图片 63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18919" y="4829"/>
              <a:ext cx="1017" cy="2808"/>
            </a:xfrm>
            <a:prstGeom prst="rect">
              <a:avLst/>
            </a:prstGeom>
          </p:spPr>
        </p:pic>
      </p:grpSp>
      <p:sp>
        <p:nvSpPr>
          <p:cNvPr id="65" name="文本框 64"/>
          <p:cNvSpPr txBox="1"/>
          <p:nvPr/>
        </p:nvSpPr>
        <p:spPr>
          <a:xfrm>
            <a:off x="8017510" y="5065395"/>
            <a:ext cx="186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西安市灞桥区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白鹿英才奖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</a:p>
        </p:txBody>
      </p:sp>
      <p:grpSp>
        <p:nvGrpSpPr>
          <p:cNvPr id="66" name="组合 65"/>
          <p:cNvGrpSpPr/>
          <p:nvPr/>
        </p:nvGrpSpPr>
        <p:grpSpPr>
          <a:xfrm>
            <a:off x="7840980" y="5765149"/>
            <a:ext cx="4064238" cy="857901"/>
            <a:chOff x="12545" y="4746"/>
            <a:chExt cx="13620" cy="2874"/>
          </a:xfrm>
        </p:grpSpPr>
        <p:pic>
          <p:nvPicPr>
            <p:cNvPr id="67" name="图片 66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545" y="4812"/>
              <a:ext cx="1017" cy="2808"/>
            </a:xfrm>
            <a:prstGeom prst="rect">
              <a:avLst/>
            </a:prstGeom>
          </p:spPr>
        </p:pic>
        <p:pic>
          <p:nvPicPr>
            <p:cNvPr id="68" name="图片 67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25148" y="4746"/>
              <a:ext cx="1017" cy="2808"/>
            </a:xfrm>
            <a:prstGeom prst="rect">
              <a:avLst/>
            </a:prstGeom>
          </p:spPr>
        </p:pic>
      </p:grpSp>
      <p:sp>
        <p:nvSpPr>
          <p:cNvPr id="69" name="文本框 68"/>
          <p:cNvSpPr txBox="1"/>
          <p:nvPr/>
        </p:nvSpPr>
        <p:spPr>
          <a:xfrm>
            <a:off x="7891780" y="586422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连续两年获得国家奖学金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未来技术学院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太湖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奖学金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9893300" y="1224915"/>
            <a:ext cx="1903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中国大学生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自强之星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8354060" y="3117215"/>
            <a:ext cx="3037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陕西省大学生自强之星标兵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7840980" y="2925429"/>
            <a:ext cx="4064238" cy="857901"/>
            <a:chOff x="12545" y="4746"/>
            <a:chExt cx="13620" cy="2874"/>
          </a:xfrm>
        </p:grpSpPr>
        <p:pic>
          <p:nvPicPr>
            <p:cNvPr id="73" name="图片 72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545" y="4812"/>
              <a:ext cx="1017" cy="2808"/>
            </a:xfrm>
            <a:prstGeom prst="rect">
              <a:avLst/>
            </a:prstGeom>
          </p:spPr>
        </p:pic>
        <p:pic>
          <p:nvPicPr>
            <p:cNvPr id="74" name="图片 73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25148" y="4746"/>
              <a:ext cx="1017" cy="2808"/>
            </a:xfrm>
            <a:prstGeom prst="rect">
              <a:avLst/>
            </a:prstGeom>
          </p:spPr>
        </p:pic>
      </p:grpSp>
      <p:grpSp>
        <p:nvGrpSpPr>
          <p:cNvPr id="75" name="组合 74"/>
          <p:cNvGrpSpPr/>
          <p:nvPr/>
        </p:nvGrpSpPr>
        <p:grpSpPr>
          <a:xfrm>
            <a:off x="9855200" y="4996815"/>
            <a:ext cx="2053007" cy="838199"/>
            <a:chOff x="12545" y="4812"/>
            <a:chExt cx="6880" cy="2808"/>
          </a:xfrm>
        </p:grpSpPr>
        <p:pic>
          <p:nvPicPr>
            <p:cNvPr id="76" name="图片 75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>
              <a:off x="12545" y="4812"/>
              <a:ext cx="1017" cy="2808"/>
            </a:xfrm>
            <a:prstGeom prst="rect">
              <a:avLst/>
            </a:prstGeom>
          </p:spPr>
        </p:pic>
        <p:pic>
          <p:nvPicPr>
            <p:cNvPr id="77" name="图片 76"/>
            <p:cNvPicPr/>
            <p:nvPr/>
          </p:nvPicPr>
          <p:blipFill>
            <a:blip r:embed="rId11"/>
            <a:srcRect r="72647"/>
            <a:stretch>
              <a:fillRect/>
            </a:stretch>
          </p:blipFill>
          <p:spPr>
            <a:xfrm flipH="1">
              <a:off x="18408" y="4812"/>
              <a:ext cx="1017" cy="2808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9940290" y="5070475"/>
            <a:ext cx="186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中国移动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特等奖学金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723813" y="945222"/>
            <a:ext cx="10898932" cy="1151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支部工作亮点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支部成员创业成果突出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62" name="文本框 61"/>
          <p:cNvSpPr txBox="1"/>
          <p:nvPr/>
        </p:nvSpPr>
        <p:spPr>
          <a:xfrm>
            <a:off x="1009315" y="2380731"/>
            <a:ext cx="3857089" cy="17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博士生 王志博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医工学方向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苏州杏林创涂医疗科技公司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创始人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546083" y="4258289"/>
            <a:ext cx="3320321" cy="2234979"/>
            <a:chOff x="8827047" y="1115099"/>
            <a:chExt cx="2153355" cy="1612336"/>
          </a:xfrm>
        </p:grpSpPr>
        <p:pic>
          <p:nvPicPr>
            <p:cNvPr id="63" name="图片 62" descr="图片包含 室内, 天花板, 厨房, 男人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27047" y="1115099"/>
              <a:ext cx="1056540" cy="79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图片 63" descr="人在厨房里做饭&#10;&#10;中度可信度描述已自动生成"/>
            <p:cNvPicPr>
              <a:picLocks noChangeAspect="1"/>
            </p:cNvPicPr>
            <p:nvPr/>
          </p:nvPicPr>
          <p:blipFill rotWithShape="1">
            <a:blip r:embed="rId5"/>
            <a:srcRect l="7281"/>
            <a:stretch>
              <a:fillRect/>
            </a:stretch>
          </p:blipFill>
          <p:spPr>
            <a:xfrm>
              <a:off x="9923862" y="1930709"/>
              <a:ext cx="1056540" cy="792000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27047" y="1935435"/>
              <a:ext cx="1056540" cy="79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23947" y="1115099"/>
              <a:ext cx="1056454" cy="79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文本框 66"/>
          <p:cNvSpPr txBox="1"/>
          <p:nvPr>
            <p:custDataLst>
              <p:tags r:id="rId1"/>
            </p:custDataLst>
          </p:nvPr>
        </p:nvSpPr>
        <p:spPr>
          <a:xfrm>
            <a:off x="1158315" y="4258289"/>
            <a:ext cx="371556" cy="2244790"/>
          </a:xfrm>
          <a:prstGeom prst="rect">
            <a:avLst/>
          </a:prstGeom>
          <a:solidFill>
            <a:srgbClr val="C00000"/>
          </a:solidFill>
          <a:ln>
            <a:solidFill>
              <a:srgbClr val="1557AE"/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微创术中智能化导航系统</a:t>
            </a:r>
          </a:p>
        </p:txBody>
      </p:sp>
      <p:cxnSp>
        <p:nvCxnSpPr>
          <p:cNvPr id="68" name="直接连接符 67"/>
          <p:cNvCxnSpPr/>
          <p:nvPr/>
        </p:nvCxnSpPr>
        <p:spPr>
          <a:xfrm>
            <a:off x="5835721" y="2380731"/>
            <a:ext cx="0" cy="4208600"/>
          </a:xfrm>
          <a:prstGeom prst="line">
            <a:avLst/>
          </a:prstGeom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6805038" y="2360166"/>
            <a:ext cx="3857090" cy="1751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ln>
                  <a:noFill/>
                </a:ln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博士生</a:t>
            </a:r>
            <a:r>
              <a:rPr lang="en-US" altLang="zh-CN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任耀星</a:t>
            </a:r>
            <a:endParaRPr lang="en-US" altLang="zh-CN" sz="2000" b="1" dirty="0">
              <a:ln>
                <a:noFill/>
              </a:ln>
              <a:solidFill>
                <a:srgbClr val="33333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医工学方向</a:t>
            </a:r>
            <a:endParaRPr lang="zh-CN" altLang="zh-CN" b="1" dirty="0">
              <a:ln>
                <a:noFill/>
              </a:ln>
              <a:solidFill>
                <a:srgbClr val="333333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0" algn="ctr">
              <a:lnSpc>
                <a:spcPct val="150000"/>
              </a:lnSpc>
            </a:pPr>
            <a:r>
              <a:rPr lang="zh-CN" altLang="zh-CN" b="1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陕西</a:t>
            </a:r>
            <a:r>
              <a:rPr lang="zh-CN" altLang="en-US" b="1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影智</a:t>
            </a:r>
            <a:r>
              <a:rPr lang="zh-CN" altLang="zh-CN" b="1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科技有限</a:t>
            </a:r>
            <a:r>
              <a:rPr lang="zh-CN" altLang="en-US" b="1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责任</a:t>
            </a:r>
            <a:r>
              <a:rPr lang="zh-CN" altLang="zh-CN" b="1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</a:t>
            </a:r>
            <a:r>
              <a:rPr lang="en-US" altLang="zh-CN" b="1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</a:p>
          <a:p>
            <a:pPr indent="0"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创始人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14106" y="858005"/>
            <a:ext cx="10898933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目前支部党员作为创始人成立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科技型初创公司，市场总估值近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。研究生中，正在创业学生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人，占比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11%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，有创业意愿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人，占比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17%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2A3FC9F-A52A-4B63-A538-88965888795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854682" y="4258289"/>
            <a:ext cx="2196018" cy="11305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77E81C-1DDF-4879-BB9D-02CE1807E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738" y="4258289"/>
            <a:ext cx="2219223" cy="19062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8AD9484-C70C-450B-87A6-180ECE3FA9D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3573" y="5250729"/>
            <a:ext cx="1768165" cy="9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568522" y="1008789"/>
            <a:ext cx="8804952" cy="454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090" algn="just">
              <a:lnSpc>
                <a:spcPct val="150000"/>
              </a:lnSpc>
            </a:pP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新港启新程，新人建新功。党的二十大报告指出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2800" b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当代中国青年生逢其时，施展才干的舞台无比广阔，实现梦想的前景无比光明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”。时代各有不同，青春一脉相承，作为交大学子，支部党员将</a:t>
            </a:r>
            <a:r>
              <a:rPr lang="zh-CN" altLang="zh-CN" sz="2800" b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厚植家国情怀，立足学院特色，担当起科技强国使命，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将个人理想、个人规划、个人奋斗与国家的发展紧密联系，让青春在全面建设社会主义现代化国家的火热实践中绽放绚丽之花。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60417" y="1971917"/>
            <a:ext cx="9805422" cy="1721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感谢各位领导老师！</a:t>
            </a:r>
            <a:endParaRPr lang="zh-CN" altLang="en-US" sz="4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3" name="圆角矩形 4"/>
          <p:cNvSpPr/>
          <p:nvPr/>
        </p:nvSpPr>
        <p:spPr>
          <a:xfrm>
            <a:off x="3133355" y="2156349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一、基本情况</a:t>
            </a:r>
          </a:p>
        </p:txBody>
      </p:sp>
      <p:sp>
        <p:nvSpPr>
          <p:cNvPr id="7" name="矩形 6"/>
          <p:cNvSpPr/>
          <p:nvPr/>
        </p:nvSpPr>
        <p:spPr>
          <a:xfrm>
            <a:off x="5004996" y="677533"/>
            <a:ext cx="2182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 录</a:t>
            </a:r>
          </a:p>
        </p:txBody>
      </p:sp>
      <p:sp>
        <p:nvSpPr>
          <p:cNvPr id="9" name="圆角矩形 4"/>
          <p:cNvSpPr/>
          <p:nvPr/>
        </p:nvSpPr>
        <p:spPr>
          <a:xfrm>
            <a:off x="3133354" y="3429000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二、基础党建</a:t>
            </a:r>
          </a:p>
        </p:txBody>
      </p:sp>
      <p:sp>
        <p:nvSpPr>
          <p:cNvPr id="6" name="圆角矩形 4"/>
          <p:cNvSpPr/>
          <p:nvPr/>
        </p:nvSpPr>
        <p:spPr>
          <a:xfrm>
            <a:off x="3133354" y="4701651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三、亮点成果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7498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未来技术学院医工学博士党支部基本情况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557627" y="991384"/>
            <a:ext cx="11076745" cy="1961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未来技术学院医工学博士党支部成立于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2024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月，由未来技术学院医工学博士党员，共有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博士生党员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29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（正式党员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名，预备党员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名），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博士生发展对象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人，入党积极分子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5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。支部设书记、副书记、组织委员、宣传委员担任。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党支部按照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学科方向、研究生类型、校区分布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等合理分为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党小组开展各项活动。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166632" y="5801866"/>
            <a:ext cx="2635346" cy="443817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支部班子健全合理</a:t>
            </a:r>
          </a:p>
        </p:txBody>
      </p:sp>
      <p:graphicFrame>
        <p:nvGraphicFramePr>
          <p:cNvPr id="38" name="表格 38"/>
          <p:cNvGraphicFramePr>
            <a:graphicFrameLocks noGrp="1"/>
          </p:cNvGraphicFramePr>
          <p:nvPr/>
        </p:nvGraphicFramePr>
        <p:xfrm>
          <a:off x="1689554" y="3144698"/>
          <a:ext cx="3605584" cy="227235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53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书记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副书记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任耀星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组织委员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王天星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宣传委员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王志博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纪检委员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任耀星（兼任）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28" y="3138965"/>
            <a:ext cx="3489360" cy="261564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790328" y="5776933"/>
            <a:ext cx="3489360" cy="443817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党支部第一次党员大会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3" name="圆角矩形 4"/>
          <p:cNvSpPr/>
          <p:nvPr/>
        </p:nvSpPr>
        <p:spPr>
          <a:xfrm>
            <a:off x="3133355" y="2156349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一、基本情况</a:t>
            </a:r>
          </a:p>
        </p:txBody>
      </p:sp>
      <p:sp>
        <p:nvSpPr>
          <p:cNvPr id="7" name="矩形 6"/>
          <p:cNvSpPr/>
          <p:nvPr/>
        </p:nvSpPr>
        <p:spPr>
          <a:xfrm>
            <a:off x="5004996" y="677533"/>
            <a:ext cx="2182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 录</a:t>
            </a:r>
          </a:p>
        </p:txBody>
      </p:sp>
      <p:sp>
        <p:nvSpPr>
          <p:cNvPr id="9" name="圆角矩形 4"/>
          <p:cNvSpPr/>
          <p:nvPr/>
        </p:nvSpPr>
        <p:spPr>
          <a:xfrm>
            <a:off x="3133354" y="3429000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二、基础党建</a:t>
            </a:r>
          </a:p>
        </p:txBody>
      </p:sp>
      <p:sp>
        <p:nvSpPr>
          <p:cNvPr id="6" name="圆角矩形 4"/>
          <p:cNvSpPr/>
          <p:nvPr/>
        </p:nvSpPr>
        <p:spPr>
          <a:xfrm>
            <a:off x="3133354" y="4701651"/>
            <a:ext cx="5925289" cy="923330"/>
          </a:xfrm>
          <a:prstGeom prst="roundRect">
            <a:avLst>
              <a:gd name="adj" fmla="val 161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三、亮点成果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84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教育党员有力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严格组织生活，筑牢思想根基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9355317" y="6492875"/>
            <a:ext cx="2743200" cy="365125"/>
          </a:xfrm>
        </p:spPr>
        <p:txBody>
          <a:bodyPr/>
          <a:lstStyle/>
          <a:p>
            <a:fld id="{FA34C859-D65B-439D-8277-6CBBBA54B022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50" name="矩形 1"/>
          <p:cNvSpPr>
            <a:spLocks noChangeArrowheads="1"/>
          </p:cNvSpPr>
          <p:nvPr/>
        </p:nvSpPr>
        <p:spPr bwMode="auto">
          <a:xfrm>
            <a:off x="310141" y="847994"/>
            <a:ext cx="11432315" cy="10613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坚持把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学习贯彻习近平新时代中国特色社会主义思想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作为首要政治任务，及时学习重要会议精神，扎实开展主题教育，组织开展党的二十大精神、传承弘扬西迁精神等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理论学习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7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次。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不断深化党员对党的创新理论的理解和把握，党员们在学习中不断提升政治素养，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坚定理想信念，筑牢思想根基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。</a:t>
            </a:r>
            <a:endParaRPr 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6" y="1996059"/>
            <a:ext cx="10891928" cy="46995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84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管理党员有力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规范支部建设，提升队伍素质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8" name="矩形 10"/>
          <p:cNvSpPr>
            <a:spLocks noChangeArrowheads="1"/>
          </p:cNvSpPr>
          <p:nvPr/>
        </p:nvSpPr>
        <p:spPr bwMode="auto">
          <a:xfrm>
            <a:off x="1084239" y="4105873"/>
            <a:ext cx="4493538" cy="6582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严格落实“三会一课”制度，主题党日活动内容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丰富、形式多样，不断增强基层党组织活力</a:t>
            </a:r>
          </a:p>
        </p:txBody>
      </p:sp>
      <p:sp>
        <p:nvSpPr>
          <p:cNvPr id="37" name="矩形 36"/>
          <p:cNvSpPr/>
          <p:nvPr/>
        </p:nvSpPr>
        <p:spPr>
          <a:xfrm>
            <a:off x="933066" y="2614254"/>
            <a:ext cx="4659833" cy="8559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43" name="矩形 1"/>
          <p:cNvSpPr>
            <a:spLocks noChangeArrowheads="1"/>
          </p:cNvSpPr>
          <p:nvPr/>
        </p:nvSpPr>
        <p:spPr bwMode="auto">
          <a:xfrm>
            <a:off x="222531" y="993666"/>
            <a:ext cx="11746938" cy="876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建立健全支部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工作制度、会议制度、学习制度、考核制度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等，使支部工作有章可循、有规可依。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加强对党员的日常管理，包括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考勤、学习、工作、生活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等方面，确保党员始终在党组织的视线范围内。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5" name="矩形 10"/>
          <p:cNvSpPr>
            <a:spLocks noChangeArrowheads="1"/>
          </p:cNvSpPr>
          <p:nvPr/>
        </p:nvSpPr>
        <p:spPr bwMode="auto">
          <a:xfrm>
            <a:off x="1040050" y="2724935"/>
            <a:ext cx="4552849" cy="6582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加强党员信息管理，按时缴纳党费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共转接成功研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究生党员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</a:p>
        </p:txBody>
      </p:sp>
      <p:sp>
        <p:nvSpPr>
          <p:cNvPr id="17" name="矩形 16"/>
          <p:cNvSpPr/>
          <p:nvPr/>
        </p:nvSpPr>
        <p:spPr>
          <a:xfrm>
            <a:off x="933066" y="4007042"/>
            <a:ext cx="4659833" cy="8559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4" name="矩形 10"/>
          <p:cNvSpPr>
            <a:spLocks noChangeArrowheads="1"/>
          </p:cNvSpPr>
          <p:nvPr/>
        </p:nvSpPr>
        <p:spPr bwMode="auto">
          <a:xfrm>
            <a:off x="1095460" y="5527512"/>
            <a:ext cx="4541628" cy="6582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一年来，共发展研究生入党积极分子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人、预备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党员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名预备党员按期转正</a:t>
            </a:r>
          </a:p>
        </p:txBody>
      </p:sp>
      <p:sp>
        <p:nvSpPr>
          <p:cNvPr id="26" name="矩形 25"/>
          <p:cNvSpPr/>
          <p:nvPr/>
        </p:nvSpPr>
        <p:spPr>
          <a:xfrm>
            <a:off x="933066" y="5427571"/>
            <a:ext cx="4659833" cy="8559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933066" y="2116829"/>
            <a:ext cx="3591320" cy="4826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基础党务工作开展规范有序</a:t>
            </a:r>
          </a:p>
        </p:txBody>
      </p:sp>
      <p:sp>
        <p:nvSpPr>
          <p:cNvPr id="27" name="矩形 26"/>
          <p:cNvSpPr/>
          <p:nvPr/>
        </p:nvSpPr>
        <p:spPr>
          <a:xfrm>
            <a:off x="933066" y="3552122"/>
            <a:ext cx="3591320" cy="4826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组织生活有序开展</a:t>
            </a:r>
          </a:p>
        </p:txBody>
      </p:sp>
      <p:sp>
        <p:nvSpPr>
          <p:cNvPr id="28" name="矩形 27"/>
          <p:cNvSpPr/>
          <p:nvPr/>
        </p:nvSpPr>
        <p:spPr>
          <a:xfrm>
            <a:off x="933066" y="4960908"/>
            <a:ext cx="3591320" cy="4826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严格落实发展党员要求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13" y="2267491"/>
            <a:ext cx="4348394" cy="326002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554913" y="5529228"/>
            <a:ext cx="4348394" cy="395459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支部志愿活动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84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监督党员有力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严明党的纪律，维护党的形象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670644" y="974724"/>
            <a:ext cx="10668436" cy="18800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坚持把纪律和规矩挺在前面，严格用党章党规党纪规范党员行为，落实谈心谈话制度。坚持全年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支委之间谈心谈话全覆盖、支委和党员之间谈心谈话全覆盖、党员和党员之间谈心谈话全覆盖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，及时了解党员思想动态；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召开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专题组织生活会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，进行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次民主评议党员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，严肃批评与自我批评制度，认真查摆和解决问题；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支部书记每学期末向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上级党组织报告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次支部工作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，每年向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支部党员大会报告工作情况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。</a:t>
            </a:r>
            <a:endParaRPr lang="zh-CN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r="7595" b="2943"/>
          <a:stretch>
            <a:fillRect/>
          </a:stretch>
        </p:blipFill>
        <p:spPr>
          <a:xfrm>
            <a:off x="1327313" y="3082361"/>
            <a:ext cx="4354295" cy="33750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5895" b="3755"/>
          <a:stretch>
            <a:fillRect/>
          </a:stretch>
        </p:blipFill>
        <p:spPr>
          <a:xfrm>
            <a:off x="6393949" y="3082361"/>
            <a:ext cx="4273951" cy="33244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84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组织师生有力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丰富活动内容，增强组织活力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614737" y="871811"/>
            <a:ext cx="10962526" cy="16985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积极邀请组织教工党员、非党员研究生参与组织生活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100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余人次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，支部组织力有效提升。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为深化爱国主义精神，增强党员的民族自豪感和文化自信，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组织参观红色革命教育基地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，将理论学习与参观实践相结合，更加生动有趣地激发支部党员的学习兴趣。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组织与兄弟高校、龙头企业、学生支部间开展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支部共建活动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，交流经验、加强合作，持续推动学科交叉、产教融合、科教融汇。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60" y="2570352"/>
            <a:ext cx="10087082" cy="41252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4741" y="234991"/>
            <a:ext cx="45719" cy="4395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8315" y="162378"/>
            <a:ext cx="842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宣传师生有力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传递师生力量，展现教育风采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C859-D65B-439D-8277-6CBBBA54B022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897430" y="958237"/>
            <a:ext cx="10288571" cy="1138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深入挖掘支部党员的先进典型，进行广泛宣传，支部党员被校外媒体平台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单独报道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利用各种媒体平台，如网站、微信公众号等，扩大宣传范围和影响力。支部于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学院网站发布报道次数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7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，于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学校新闻网及校外媒体发布报道次数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次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9672" y="5899763"/>
            <a:ext cx="3284828" cy="354249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支部成员新闻报道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8014701" y="2202899"/>
            <a:ext cx="3765374" cy="3686841"/>
            <a:chOff x="4659435" y="2281434"/>
            <a:chExt cx="3989890" cy="391294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35" y="2281434"/>
              <a:ext cx="3091167" cy="205925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238" y="2604860"/>
              <a:ext cx="3042184" cy="205925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712" y="2927085"/>
              <a:ext cx="3003288" cy="211752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995" y="3258133"/>
              <a:ext cx="2978389" cy="207938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960" y="3634485"/>
              <a:ext cx="2935454" cy="2032925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715" y="3954605"/>
              <a:ext cx="2812855" cy="206346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470" y="4247510"/>
              <a:ext cx="2812855" cy="1946866"/>
            </a:xfrm>
            <a:prstGeom prst="rect">
              <a:avLst/>
            </a:prstGeom>
          </p:spPr>
        </p:pic>
      </p:grpSp>
      <p:sp>
        <p:nvSpPr>
          <p:cNvPr id="34" name="文本框 33"/>
          <p:cNvSpPr txBox="1"/>
          <p:nvPr/>
        </p:nvSpPr>
        <p:spPr>
          <a:xfrm>
            <a:off x="8014702" y="5894128"/>
            <a:ext cx="3765374" cy="362078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支部活动学院新闻网报道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107717" y="5891934"/>
            <a:ext cx="3614635" cy="362078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7020000" sx="106000" sy="106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支部活动学校新闻网报道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1" y="2248428"/>
            <a:ext cx="3284828" cy="365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26" y="2241461"/>
            <a:ext cx="3560216" cy="360533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823b5fb-f618-4e8e-bb39-3ceb7af41f5a"/>
  <p:tag name="COMMONDATA" val="eyJoZGlkIjoiYzdmN2FjNzE1YTYwYmYyMjBiMTAzMTI5MmI2NjM1Y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2.6,&quot;left&quot;:-46.65,&quot;top&quot;:167.7,&quot;width&quot;:1009.0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8a021a3-636e-40cb-ac26-7127f0c2722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0214173228346,&quot;left&quot;:18.970866141732284,&quot;top&quot;:205.87692913385825,&quot;width&quot;:922.75228346456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1901</Words>
  <Application>Microsoft Office PowerPoint</Application>
  <PresentationFormat>宽屏</PresentationFormat>
  <Paragraphs>181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方正粗黑宋简体</vt:lpstr>
      <vt:lpstr>黑体</vt:lpstr>
      <vt:lpstr>思源黑体 CN Medium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xjtu liux</dc:creator>
  <cp:lastModifiedBy>任耀星</cp:lastModifiedBy>
  <cp:revision>222</cp:revision>
  <dcterms:created xsi:type="dcterms:W3CDTF">2022-06-10T07:56:00Z</dcterms:created>
  <dcterms:modified xsi:type="dcterms:W3CDTF">2024-11-17T17:05:52Z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5C9D77AA89F440ABA97F03DAC602596E_12</vt:lpwstr>
  </property>
  <property fmtid="{D5CDD505-2E9C-101B-9397-08002B2CF9AE}" pid="3" name="KSOProductBuildVer">
    <vt:lpwstr>2052-12.1.0.18608</vt:lpwstr>
  </property>
</Properties>
</file>