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5" r:id="rId2"/>
    <p:sldId id="314" r:id="rId3"/>
    <p:sldId id="310" r:id="rId4"/>
    <p:sldId id="301" r:id="rId5"/>
    <p:sldId id="311" r:id="rId6"/>
    <p:sldId id="315" r:id="rId7"/>
    <p:sldId id="317" r:id="rId8"/>
    <p:sldId id="287" r:id="rId9"/>
    <p:sldId id="299" r:id="rId10"/>
    <p:sldId id="300"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5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Pappas" initials="AP" lastIdx="1" clrIdx="0">
    <p:extLst>
      <p:ext uri="{19B8F6BF-5375-455C-9EA6-DF929625EA0E}">
        <p15:presenceInfo xmlns:p15="http://schemas.microsoft.com/office/powerpoint/2012/main" userId="S-1-5-21-1123561945-1336601894-682003330-13306" providerId="AD"/>
      </p:ext>
    </p:extLst>
  </p:cmAuthor>
  <p:cmAuthor id="2" name="Alan Baldwin/MCD OI /SRUK/Senior Professional/삼성전자" initials="ABO/P" lastIdx="1" clrIdx="1">
    <p:extLst>
      <p:ext uri="{19B8F6BF-5375-455C-9EA6-DF929625EA0E}">
        <p15:presenceInfo xmlns:p15="http://schemas.microsoft.com/office/powerpoint/2012/main" userId="S-1-5-21-1569490900-2152479555-3239727262-34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FFFFF"/>
    <a:srgbClr val="990033"/>
    <a:srgbClr val="339966"/>
    <a:srgbClr val="9966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9" autoAdjust="0"/>
    <p:restoredTop sz="93979" autoAdjust="0"/>
  </p:normalViewPr>
  <p:slideViewPr>
    <p:cSldViewPr snapToGrid="0" showGuides="1">
      <p:cViewPr varScale="1">
        <p:scale>
          <a:sx n="111" d="100"/>
          <a:sy n="111" d="100"/>
        </p:scale>
        <p:origin x="582" y="114"/>
      </p:cViewPr>
      <p:guideLst>
        <p:guide orient="horz" pos="2160"/>
        <p:guide pos="3840"/>
        <p:guide orient="horz" pos="459"/>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2981"/>
    </p:cViewPr>
  </p:sorterViewPr>
  <p:notesViewPr>
    <p:cSldViewPr snapToGrid="0">
      <p:cViewPr varScale="1">
        <p:scale>
          <a:sx n="79" d="100"/>
          <a:sy n="79" d="100"/>
        </p:scale>
        <p:origin x="395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857"/>
          </a:xfrm>
          <a:prstGeom prst="rect">
            <a:avLst/>
          </a:prstGeom>
        </p:spPr>
        <p:txBody>
          <a:bodyPr vert="horz" lIns="90992" tIns="45496" rIns="90992" bIns="45496"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857"/>
          </a:xfrm>
          <a:prstGeom prst="rect">
            <a:avLst/>
          </a:prstGeom>
        </p:spPr>
        <p:txBody>
          <a:bodyPr vert="horz" lIns="90992" tIns="45496" rIns="90992" bIns="45496" rtlCol="0"/>
          <a:lstStyle>
            <a:lvl1pPr algn="r">
              <a:defRPr sz="1200"/>
            </a:lvl1pPr>
          </a:lstStyle>
          <a:p>
            <a:fld id="{46B97751-A437-41C6-99DA-8EFC2DDFA183}" type="datetimeFigureOut">
              <a:rPr lang="en-GB" smtClean="0"/>
              <a:t>22/04/2026</a:t>
            </a:fld>
            <a:endParaRPr lang="en-GB"/>
          </a:p>
        </p:txBody>
      </p:sp>
      <p:sp>
        <p:nvSpPr>
          <p:cNvPr id="4" name="Footer Placeholder 3"/>
          <p:cNvSpPr>
            <a:spLocks noGrp="1"/>
          </p:cNvSpPr>
          <p:nvPr>
            <p:ph type="ftr" sz="quarter" idx="2"/>
          </p:nvPr>
        </p:nvSpPr>
        <p:spPr>
          <a:xfrm>
            <a:off x="0" y="9429197"/>
            <a:ext cx="2945659" cy="495857"/>
          </a:xfrm>
          <a:prstGeom prst="rect">
            <a:avLst/>
          </a:prstGeom>
        </p:spPr>
        <p:txBody>
          <a:bodyPr vert="horz" lIns="90992" tIns="45496" rIns="90992" bIns="45496" rtlCol="0" anchor="b"/>
          <a:lstStyle>
            <a:lvl1pPr algn="l">
              <a:defRPr sz="1200"/>
            </a:lvl1pPr>
          </a:lstStyle>
          <a:p>
            <a:endParaRPr lang="en-GB"/>
          </a:p>
        </p:txBody>
      </p:sp>
    </p:spTree>
    <p:extLst>
      <p:ext uri="{BB962C8B-B14F-4D97-AF65-F5344CB8AC3E}">
        <p14:creationId xmlns:p14="http://schemas.microsoft.com/office/powerpoint/2010/main" val="3837853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5545" tIns="47772" rIns="95545" bIns="47772" rtlCol="0"/>
          <a:lstStyle>
            <a:lvl1pPr algn="l">
              <a:defRPr sz="1300"/>
            </a:lvl1pPr>
          </a:lstStyle>
          <a:p>
            <a:endParaRPr lang="en-GB" dirty="0"/>
          </a:p>
        </p:txBody>
      </p:sp>
      <p:sp>
        <p:nvSpPr>
          <p:cNvPr id="3" name="Date Placeholder 2"/>
          <p:cNvSpPr>
            <a:spLocks noGrp="1"/>
          </p:cNvSpPr>
          <p:nvPr>
            <p:ph type="dt" idx="1"/>
          </p:nvPr>
        </p:nvSpPr>
        <p:spPr>
          <a:xfrm>
            <a:off x="3850444" y="1"/>
            <a:ext cx="2945659" cy="498056"/>
          </a:xfrm>
          <a:prstGeom prst="rect">
            <a:avLst/>
          </a:prstGeom>
        </p:spPr>
        <p:txBody>
          <a:bodyPr vert="horz" lIns="95545" tIns="47772" rIns="95545" bIns="47772" rtlCol="0"/>
          <a:lstStyle>
            <a:lvl1pPr algn="r">
              <a:defRPr sz="1300"/>
            </a:lvl1pPr>
          </a:lstStyle>
          <a:p>
            <a:fld id="{9A4C5071-F012-4C1E-98B9-83FD07F89CE8}" type="datetimeFigureOut">
              <a:rPr lang="en-GB" smtClean="0"/>
              <a:t>22/04/2026</a:t>
            </a:fld>
            <a:endParaRPr lang="en-GB" dirty="0"/>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45" tIns="47772" rIns="95545" bIns="47772" rtlCol="0" anchor="ctr"/>
          <a:lstStyle/>
          <a:p>
            <a:endParaRPr lang="en-GB" dirty="0"/>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95545" tIns="47772" rIns="95545" bIns="4777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5545" tIns="47772" rIns="95545" bIns="47772"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5545" tIns="47772" rIns="95545" bIns="47772" rtlCol="0" anchor="b"/>
          <a:lstStyle>
            <a:lvl1pPr algn="r">
              <a:defRPr sz="1300"/>
            </a:lvl1pPr>
          </a:lstStyle>
          <a:p>
            <a:fld id="{9A030D78-C040-458D-8154-A1820EAE72E9}" type="slidenum">
              <a:rPr lang="en-GB" smtClean="0"/>
              <a:t>‹#›</a:t>
            </a:fld>
            <a:endParaRPr lang="en-GB" dirty="0"/>
          </a:p>
        </p:txBody>
      </p:sp>
    </p:spTree>
    <p:extLst>
      <p:ext uri="{BB962C8B-B14F-4D97-AF65-F5344CB8AC3E}">
        <p14:creationId xmlns:p14="http://schemas.microsoft.com/office/powerpoint/2010/main" val="166622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30D78-C040-458D-8154-A1820EAE72E9}" type="slidenum">
              <a:rPr lang="en-GB" smtClean="0"/>
              <a:t>1</a:t>
            </a:fld>
            <a:endParaRPr lang="en-GB" dirty="0"/>
          </a:p>
        </p:txBody>
      </p:sp>
    </p:spTree>
    <p:extLst>
      <p:ext uri="{BB962C8B-B14F-4D97-AF65-F5344CB8AC3E}">
        <p14:creationId xmlns:p14="http://schemas.microsoft.com/office/powerpoint/2010/main" val="415770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9A030D78-C040-458D-8154-A1820EAE72E9}" type="slidenum">
              <a:rPr lang="en-GB" smtClean="0"/>
              <a:t>3</a:t>
            </a:fld>
            <a:endParaRPr lang="en-GB" dirty="0"/>
          </a:p>
        </p:txBody>
      </p:sp>
    </p:spTree>
    <p:extLst>
      <p:ext uri="{BB962C8B-B14F-4D97-AF65-F5344CB8AC3E}">
        <p14:creationId xmlns:p14="http://schemas.microsoft.com/office/powerpoint/2010/main" val="273958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4</a:t>
            </a:fld>
            <a:endParaRPr lang="en-GB" dirty="0"/>
          </a:p>
        </p:txBody>
      </p:sp>
    </p:spTree>
    <p:extLst>
      <p:ext uri="{BB962C8B-B14F-4D97-AF65-F5344CB8AC3E}">
        <p14:creationId xmlns:p14="http://schemas.microsoft.com/office/powerpoint/2010/main" val="3854004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5</a:t>
            </a:fld>
            <a:endParaRPr lang="en-GB" dirty="0"/>
          </a:p>
        </p:txBody>
      </p:sp>
    </p:spTree>
    <p:extLst>
      <p:ext uri="{BB962C8B-B14F-4D97-AF65-F5344CB8AC3E}">
        <p14:creationId xmlns:p14="http://schemas.microsoft.com/office/powerpoint/2010/main" val="51806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6</a:t>
            </a:fld>
            <a:endParaRPr lang="en-GB" dirty="0"/>
          </a:p>
        </p:txBody>
      </p:sp>
    </p:spTree>
    <p:extLst>
      <p:ext uri="{BB962C8B-B14F-4D97-AF65-F5344CB8AC3E}">
        <p14:creationId xmlns:p14="http://schemas.microsoft.com/office/powerpoint/2010/main" val="226260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610" indent="-170610">
              <a:buFontTx/>
              <a:buChar char="-"/>
            </a:pPr>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7</a:t>
            </a:fld>
            <a:endParaRPr lang="en-GB" dirty="0"/>
          </a:p>
        </p:txBody>
      </p:sp>
    </p:spTree>
    <p:extLst>
      <p:ext uri="{BB962C8B-B14F-4D97-AF65-F5344CB8AC3E}">
        <p14:creationId xmlns:p14="http://schemas.microsoft.com/office/powerpoint/2010/main" val="55820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8</a:t>
            </a:fld>
            <a:endParaRPr lang="en-GB" dirty="0"/>
          </a:p>
        </p:txBody>
      </p:sp>
    </p:spTree>
    <p:extLst>
      <p:ext uri="{BB962C8B-B14F-4D97-AF65-F5344CB8AC3E}">
        <p14:creationId xmlns:p14="http://schemas.microsoft.com/office/powerpoint/2010/main" val="385400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9</a:t>
            </a:fld>
            <a:endParaRPr lang="en-GB" dirty="0"/>
          </a:p>
        </p:txBody>
      </p:sp>
    </p:spTree>
    <p:extLst>
      <p:ext uri="{BB962C8B-B14F-4D97-AF65-F5344CB8AC3E}">
        <p14:creationId xmlns:p14="http://schemas.microsoft.com/office/powerpoint/2010/main" val="385400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10</a:t>
            </a:fld>
            <a:endParaRPr lang="en-GB" dirty="0"/>
          </a:p>
        </p:txBody>
      </p:sp>
    </p:spTree>
    <p:extLst>
      <p:ext uri="{BB962C8B-B14F-4D97-AF65-F5344CB8AC3E}">
        <p14:creationId xmlns:p14="http://schemas.microsoft.com/office/powerpoint/2010/main" val="38540045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pic>
        <p:nvPicPr>
          <p:cNvPr id="2050" name="Picture 2" descr="http://image.samsung.com/uk/smartphones/galaxy-note8/images/galaxy-note8_design_planet.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945116" y="233917"/>
            <a:ext cx="11246884" cy="6326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8130" y="3186095"/>
            <a:ext cx="9144000" cy="880558"/>
          </a:xfrm>
          <a:prstGeom prst="rect">
            <a:avLst/>
          </a:prstGeom>
        </p:spPr>
        <p:txBody>
          <a:bodyPr anchor="t" anchorCtr="0">
            <a:normAutofit/>
          </a:bodyPr>
          <a:lstStyle>
            <a:lvl1pPr algn="l">
              <a:defRPr sz="2000">
                <a:solidFill>
                  <a:schemeClr val="bg1"/>
                </a:solidFill>
                <a:latin typeface="SamsungOne-700" panose="020B0803030303020204" pitchFamily="34" charset="0"/>
                <a:ea typeface="SamsungOne-700" panose="020B0803030303020204" pitchFamily="34" charset="0"/>
              </a:defRPr>
            </a:lvl1pPr>
          </a:lstStyle>
          <a:p>
            <a:r>
              <a:rPr lang="en-US" dirty="0"/>
              <a:t>Click to edit Master title style</a:t>
            </a:r>
            <a:endParaRPr lang="en-GB" dirty="0"/>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0965" y="2036764"/>
            <a:ext cx="4814810" cy="731483"/>
          </a:xfrm>
          <a:prstGeom prst="rect">
            <a:avLst/>
          </a:prstGeom>
        </p:spPr>
      </p:pic>
    </p:spTree>
    <p:extLst>
      <p:ext uri="{BB962C8B-B14F-4D97-AF65-F5344CB8AC3E}">
        <p14:creationId xmlns:p14="http://schemas.microsoft.com/office/powerpoint/2010/main" val="213258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bg>
      <p:bgPr>
        <a:solidFill>
          <a:schemeClr val="bg1"/>
        </a:solidFill>
        <a:effectLst/>
      </p:bgPr>
    </p:bg>
    <p:spTree>
      <p:nvGrpSpPr>
        <p:cNvPr id="1" name=""/>
        <p:cNvGrpSpPr/>
        <p:nvPr/>
      </p:nvGrpSpPr>
      <p:grpSpPr>
        <a:xfrm>
          <a:off x="0" y="0"/>
          <a:ext cx="0" cy="0"/>
          <a:chOff x="0" y="0"/>
          <a:chExt cx="0" cy="0"/>
        </a:xfrm>
      </p:grpSpPr>
      <p:sp>
        <p:nvSpPr>
          <p:cNvPr id="3"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200C" panose="020B0206030303020204" pitchFamily="34" charset="0"/>
                <a:ea typeface="SamsungOne 200C" panose="020B0206030303020204" pitchFamily="34" charset="0"/>
              </a:rPr>
              <a:t>Samsung Mobile Advance  2023</a:t>
            </a:r>
          </a:p>
        </p:txBody>
      </p:sp>
      <p:cxnSp>
        <p:nvCxnSpPr>
          <p:cNvPr id="4" name="Straight Connector 3"/>
          <p:cNvCxnSpPr/>
          <p:nvPr userDrawn="1"/>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52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Q">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72845" y="1965960"/>
            <a:ext cx="5238607" cy="1763078"/>
          </a:xfrm>
          <a:prstGeom prst="rect">
            <a:avLst/>
          </a:prstGeom>
        </p:spPr>
        <p:txBody>
          <a:bodyPr anchor="t" anchorCtr="0">
            <a:normAutofit/>
          </a:bodyPr>
          <a:lstStyle>
            <a:lvl1pPr algn="l">
              <a:defRPr sz="3600" b="1">
                <a:solidFill>
                  <a:schemeClr val="bg1"/>
                </a:solidFill>
                <a:latin typeface="Samsung Sharp Sans Bold" pitchFamily="50" charset="0"/>
                <a:ea typeface="Samsung Sharp Sans Bold" pitchFamily="50" charset="0"/>
                <a:cs typeface="Samsung Sharp Sans Bold" pitchFamily="50" charset="0"/>
              </a:defRPr>
            </a:lvl1pPr>
          </a:lstStyle>
          <a:p>
            <a:r>
              <a:rPr lang="en-US" dirty="0"/>
              <a:t>Click to edit Master title style</a:t>
            </a:r>
            <a:endParaRPr lang="en-GB" dirty="0"/>
          </a:p>
        </p:txBody>
      </p:sp>
      <p:sp>
        <p:nvSpPr>
          <p:cNvPr id="2" name="Rectangle 1"/>
          <p:cNvSpPr/>
          <p:nvPr userDrawn="1"/>
        </p:nvSpPr>
        <p:spPr>
          <a:xfrm>
            <a:off x="6878782" y="665018"/>
            <a:ext cx="2358736" cy="52681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Rectangle 2"/>
          <p:cNvSpPr/>
          <p:nvPr userDrawn="1"/>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200C" panose="020B0206030303020204" pitchFamily="34" charset="0"/>
                <a:ea typeface="SamsungOne 200C" panose="020B0206030303020204" pitchFamily="34" charset="0"/>
              </a:rPr>
              <a:t>Samsung Mobile Advance  2023</a:t>
            </a:r>
          </a:p>
        </p:txBody>
      </p:sp>
      <p:cxnSp>
        <p:nvCxnSpPr>
          <p:cNvPr id="8" name="Straight Connector 7"/>
          <p:cNvCxnSpPr/>
          <p:nvPr userDrawn="1"/>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05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800826"/>
      </p:ext>
    </p:extLst>
  </p:cSld>
  <p:clrMap bg1="lt1" tx1="dk1" bg2="lt2" tx2="dk2" accent1="accent1" accent2="accent2" accent3="accent3" accent4="accent4" accent5="accent5" accent6="accent6" hlink="hlink" folHlink="folHlink"/>
  <p:sldLayoutIdLst>
    <p:sldLayoutId id="2147483682" r:id="rId1"/>
    <p:sldLayoutId id="2147483665" r:id="rId2"/>
    <p:sldLayoutId id="2147483671" r:id="rId3"/>
  </p:sldLayoutIdLst>
  <p:hf hdr="0" dt="0"/>
  <p:txStyles>
    <p:titleStyle>
      <a:lvl1pPr algn="l" defTabSz="914400" rtl="0" eaLnBrk="1" latinLnBrk="0" hangingPunct="1">
        <a:lnSpc>
          <a:spcPct val="90000"/>
        </a:lnSpc>
        <a:spcBef>
          <a:spcPct val="0"/>
        </a:spcBef>
        <a:buNone/>
        <a:defRPr sz="4400" kern="1200">
          <a:solidFill>
            <a:schemeClr val="tx1"/>
          </a:solidFill>
          <a:latin typeface="Samsung Sharp Sans Bold" pitchFamily="50" charset="0"/>
          <a:ea typeface="Samsung Sharp Sans Bold" pitchFamily="50" charset="0"/>
          <a:cs typeface="Samsung Sharp Sans Bold"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msungOne-700" panose="020B0803030303020204" pitchFamily="34" charset="0"/>
          <a:ea typeface="SamsungOne-700" panose="020B08030303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msungOne-700" panose="020B0803030303020204" pitchFamily="34" charset="0"/>
          <a:ea typeface="SamsungOne-700" panose="020B08030303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msungOne-700" panose="020B0803030303020204" pitchFamily="34" charset="0"/>
          <a:ea typeface="SamsungOne-700" panose="020B08030303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34" userDrawn="1">
          <p15:clr>
            <a:srgbClr val="F26B43"/>
          </p15:clr>
        </p15:guide>
        <p15:guide id="4" orient="horz" pos="3997" userDrawn="1">
          <p15:clr>
            <a:srgbClr val="F26B43"/>
          </p15:clr>
        </p15:guide>
        <p15:guide id="5" pos="7469" userDrawn="1">
          <p15:clr>
            <a:srgbClr val="F26B43"/>
          </p15:clr>
        </p15:guide>
        <p15:guide id="6" orient="horz" pos="747" userDrawn="1">
          <p15:clr>
            <a:srgbClr val="F26B43"/>
          </p15:clr>
        </p15:guide>
        <p15:guide id="7" orient="horz" pos="4149" userDrawn="1">
          <p15:clr>
            <a:srgbClr val="F26B43"/>
          </p15:clr>
        </p15:guide>
        <p15:guide id="8"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haohui.wang@samsung.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970" y="2856411"/>
            <a:ext cx="10077396" cy="862149"/>
          </a:xfrm>
        </p:spPr>
        <p:txBody>
          <a:bodyPr>
            <a:noAutofit/>
          </a:bodyPr>
          <a:lstStyle/>
          <a:p>
            <a:r>
              <a:rPr lang="en-GB" sz="6000" b="1" dirty="0">
                <a:latin typeface="SamsungOne 700C" panose="020B0806030303020204" pitchFamily="34" charset="0"/>
                <a:ea typeface="SamsungOne 700C" panose="020B0806030303020204" pitchFamily="34" charset="0"/>
                <a:cs typeface="Samsung Sharp Sans Bold" pitchFamily="2" charset="0"/>
              </a:rPr>
              <a:t>Mobile Advance  </a:t>
            </a:r>
            <a:r>
              <a:rPr lang="en-GB" sz="6000" dirty="0">
                <a:latin typeface="SamsungOne 700C" panose="020B0806030303020204" pitchFamily="34" charset="0"/>
                <a:ea typeface="SamsungOne 700C" panose="020B0806030303020204" pitchFamily="34" charset="0"/>
                <a:cs typeface="Samsung Sharp Sans Bold" pitchFamily="2" charset="0"/>
              </a:rPr>
              <a:t>2026</a:t>
            </a:r>
          </a:p>
        </p:txBody>
      </p:sp>
      <p:sp>
        <p:nvSpPr>
          <p:cNvPr id="3" name="Rectangle 2"/>
          <p:cNvSpPr/>
          <p:nvPr/>
        </p:nvSpPr>
        <p:spPr>
          <a:xfrm>
            <a:off x="250970" y="6233179"/>
            <a:ext cx="3437159" cy="523220"/>
          </a:xfrm>
          <a:prstGeom prst="rect">
            <a:avLst/>
          </a:prstGeom>
        </p:spPr>
        <p:txBody>
          <a:bodyPr wrap="none">
            <a:spAutoFit/>
          </a:bodyPr>
          <a:lstStyle/>
          <a:p>
            <a:r>
              <a:rPr lang="en-GB" sz="2800" dirty="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rPr>
              <a:t>Programme Overview</a:t>
            </a:r>
            <a:endParaRPr lang="en-GB" sz="2800" dirty="0"/>
          </a:p>
        </p:txBody>
      </p:sp>
    </p:spTree>
    <p:extLst>
      <p:ext uri="{BB962C8B-B14F-4D97-AF65-F5344CB8AC3E}">
        <p14:creationId xmlns:p14="http://schemas.microsoft.com/office/powerpoint/2010/main" val="366611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171380" y="776037"/>
            <a:ext cx="4837740" cy="3505472"/>
          </a:xfrm>
          <a:prstGeom prst="rect">
            <a:avLst/>
          </a:prstGeom>
        </p:spPr>
      </p:pic>
      <p:sp>
        <p:nvSpPr>
          <p:cNvPr id="15" name="Content Placeholder 14"/>
          <p:cNvSpPr>
            <a:spLocks noGrp="1"/>
          </p:cNvSpPr>
          <p:nvPr>
            <p:ph idx="4294967295"/>
          </p:nvPr>
        </p:nvSpPr>
        <p:spPr>
          <a:xfrm>
            <a:off x="184138" y="1021042"/>
            <a:ext cx="7227778" cy="5836958"/>
          </a:xfrm>
          <a:prstGeom prst="rect">
            <a:avLst/>
          </a:prstGeom>
        </p:spPr>
        <p:txBody>
          <a:bodyPr>
            <a:noAutofit/>
          </a:bodyPr>
          <a:lstStyle/>
          <a:p>
            <a:pPr marL="0" indent="0">
              <a:buNone/>
            </a:pPr>
            <a:r>
              <a:rPr lang="en-GB" sz="2000" b="1" dirty="0">
                <a:solidFill>
                  <a:schemeClr val="bg1"/>
                </a:solidFill>
                <a:latin typeface="SamsungOne 400C" panose="020B0506030303020204" pitchFamily="34" charset="0"/>
                <a:ea typeface="SamsungOne 400C" panose="020B0506030303020204" pitchFamily="34" charset="0"/>
                <a:cs typeface="Samsung Sharp Sans Bold" pitchFamily="50" charset="0"/>
              </a:rPr>
              <a:t>Is the program only for companies located in the China? Or is it available for any Chinese-based company?</a:t>
            </a:r>
          </a:p>
          <a:p>
            <a:pPr marL="177800" indent="-177800"/>
            <a:r>
              <a:rPr lang="en-GB" sz="2000" dirty="0">
                <a:solidFill>
                  <a:schemeClr val="bg1"/>
                </a:solidFill>
                <a:latin typeface="SamsungOne 400C" panose="020B0506030303020204" pitchFamily="34" charset="0"/>
                <a:ea typeface="SamsungOne 400C" panose="020B0506030303020204" pitchFamily="34" charset="0"/>
              </a:rPr>
              <a:t>Samsung Mobile Advance is available for any company or organization that has its Headquarters </a:t>
            </a:r>
            <a:r>
              <a:rPr lang="en-GB" sz="2000" b="1" dirty="0">
                <a:solidFill>
                  <a:schemeClr val="bg1"/>
                </a:solidFill>
                <a:latin typeface="SamsungOne 400C" panose="020B0506030303020204" pitchFamily="34" charset="0"/>
                <a:ea typeface="SamsungOne 400C" panose="020B0506030303020204" pitchFamily="34" charset="0"/>
              </a:rPr>
              <a:t>registered in China</a:t>
            </a:r>
            <a:r>
              <a:rPr lang="en-GB" sz="2000" dirty="0">
                <a:solidFill>
                  <a:schemeClr val="bg1"/>
                </a:solidFill>
                <a:latin typeface="SamsungOne 400C" panose="020B0506030303020204" pitchFamily="34" charset="0"/>
                <a:ea typeface="SamsungOne 400C" panose="020B0506030303020204" pitchFamily="34" charset="0"/>
              </a:rPr>
              <a:t>. </a:t>
            </a:r>
          </a:p>
          <a:p>
            <a:pPr marL="0" indent="0">
              <a:buNone/>
            </a:pPr>
            <a:endParaRPr lang="en-GB" sz="2000" b="1" dirty="0">
              <a:solidFill>
                <a:schemeClr val="bg1"/>
              </a:solidFill>
              <a:latin typeface="SamsungOne 400C" panose="020B0506030303020204" pitchFamily="34" charset="0"/>
              <a:ea typeface="SamsungOne 400C" panose="020B0506030303020204" pitchFamily="34" charset="0"/>
              <a:cs typeface="Samsung Sharp Sans Bold" pitchFamily="50" charset="0"/>
            </a:endParaRPr>
          </a:p>
          <a:p>
            <a:pPr marL="0" indent="0">
              <a:buNone/>
            </a:pPr>
            <a:r>
              <a:rPr lang="en-GB" sz="2000" b="1" dirty="0">
                <a:solidFill>
                  <a:schemeClr val="bg1"/>
                </a:solidFill>
                <a:latin typeface="SamsungOne 400C" panose="020B0506030303020204" pitchFamily="34" charset="0"/>
                <a:ea typeface="SamsungOne 400C" panose="020B0506030303020204" pitchFamily="34" charset="0"/>
                <a:cs typeface="Samsung Sharp Sans Bold" pitchFamily="50" charset="0"/>
              </a:rPr>
              <a:t>What happens to my organisation’s IP? </a:t>
            </a:r>
          </a:p>
          <a:p>
            <a:pPr marL="177800" indent="-177800"/>
            <a:r>
              <a:rPr lang="en-GB" sz="1800" dirty="0">
                <a:solidFill>
                  <a:schemeClr val="bg1"/>
                </a:solidFill>
                <a:latin typeface="SamsungOne 400C" panose="020B0506030303020204" pitchFamily="34" charset="0"/>
                <a:ea typeface="SamsungOne 400C" panose="020B0506030303020204" pitchFamily="34" charset="0"/>
              </a:rPr>
              <a:t>You continue to own all IP developed by you, including any new IP that was developed as part of this programme.</a:t>
            </a:r>
          </a:p>
          <a:p>
            <a:pPr marL="0" indent="0">
              <a:buNone/>
            </a:pPr>
            <a:endParaRPr lang="en-GB" sz="2000" b="1" dirty="0">
              <a:solidFill>
                <a:schemeClr val="bg1"/>
              </a:solidFill>
              <a:latin typeface="SamsungOne 400C" panose="020B0506030303020204" pitchFamily="34" charset="0"/>
              <a:ea typeface="SamsungOne 400C" panose="020B0506030303020204" pitchFamily="34" charset="0"/>
              <a:cs typeface="Samsung Sharp Sans Bold" pitchFamily="50" charset="0"/>
            </a:endParaRPr>
          </a:p>
          <a:p>
            <a:pPr marL="0" indent="0">
              <a:buNone/>
            </a:pPr>
            <a:r>
              <a:rPr lang="en-GB" sz="2000" b="1" dirty="0">
                <a:solidFill>
                  <a:schemeClr val="bg1"/>
                </a:solidFill>
                <a:latin typeface="SamsungOne 400C" panose="020B0506030303020204" pitchFamily="34" charset="0"/>
                <a:ea typeface="SamsungOne 400C" panose="020B0506030303020204" pitchFamily="34" charset="0"/>
                <a:cs typeface="Samsung Sharp Sans Bold" pitchFamily="50" charset="0"/>
              </a:rPr>
              <a:t>What does Samsung get out of this? </a:t>
            </a:r>
          </a:p>
          <a:p>
            <a:pPr marL="177800" indent="-177800"/>
            <a:r>
              <a:rPr lang="en-GB" sz="2000" dirty="0">
                <a:solidFill>
                  <a:schemeClr val="bg1"/>
                </a:solidFill>
                <a:latin typeface="SamsungOne 400C" panose="020B0506030303020204" pitchFamily="34" charset="0"/>
                <a:ea typeface="SamsungOne 400C" panose="020B0506030303020204" pitchFamily="34" charset="0"/>
              </a:rPr>
              <a:t>Our ultimate goal is to evaluate technology solutions that can be integrated into Samsung Mobile products &amp; services. However, being accepted into the program does not guarantee this. </a:t>
            </a:r>
          </a:p>
          <a:p>
            <a:pPr marL="177800" indent="-177800"/>
            <a:r>
              <a:rPr lang="en-GB" sz="2000" dirty="0">
                <a:solidFill>
                  <a:schemeClr val="bg1"/>
                </a:solidFill>
                <a:latin typeface="SamsungOne 400C" panose="020B0506030303020204" pitchFamily="34" charset="0"/>
                <a:ea typeface="SamsungOne 400C" panose="020B0506030303020204" pitchFamily="34" charset="0"/>
              </a:rPr>
              <a:t>We request that during the PoC development (6 months) and for an additional 3-6 months afterwards, the technology developed as part of this program remains confidential between both parties.</a:t>
            </a:r>
            <a:endParaRPr lang="en-GB" sz="2400" dirty="0">
              <a:solidFill>
                <a:schemeClr val="bg1"/>
              </a:solidFill>
              <a:latin typeface="SamsungOne 400C" panose="020B0506030303020204" pitchFamily="34" charset="0"/>
              <a:ea typeface="SamsungOne 400C" panose="020B0506030303020204" pitchFamily="34" charset="0"/>
            </a:endParaRPr>
          </a:p>
          <a:p>
            <a:pPr marL="0" indent="0">
              <a:buNone/>
            </a:pPr>
            <a:r>
              <a:rPr lang="en-GB" dirty="0">
                <a:solidFill>
                  <a:schemeClr val="bg1"/>
                </a:solidFill>
                <a:latin typeface="SamsungOne 400C" panose="020B0506030303020204" pitchFamily="34" charset="0"/>
                <a:ea typeface="SamsungOne 400C" panose="020B0506030303020204" pitchFamily="34" charset="0"/>
              </a:rPr>
              <a:t> </a:t>
            </a:r>
          </a:p>
        </p:txBody>
      </p:sp>
      <p:sp>
        <p:nvSpPr>
          <p:cNvPr id="10" name="object 2"/>
          <p:cNvSpPr txBox="1">
            <a:spLocks/>
          </p:cNvSpPr>
          <p:nvPr/>
        </p:nvSpPr>
        <p:spPr>
          <a:xfrm>
            <a:off x="0" y="192505"/>
            <a:ext cx="6870032" cy="11670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Samsung Sharp Sans Bold" pitchFamily="50" charset="0"/>
                <a:ea typeface="Samsung Sharp Sans Bold" pitchFamily="50" charset="0"/>
                <a:cs typeface="Samsung Sharp Sans Bold" pitchFamily="50" charset="0"/>
              </a:defRPr>
            </a:lvl1pPr>
          </a:lstStyle>
          <a:p>
            <a:r>
              <a:rPr lang="en-GB" sz="4100" b="1" dirty="0">
                <a:solidFill>
                  <a:schemeClr val="bg1"/>
                </a:solidFill>
                <a:latin typeface="SamsungOne 400C" panose="020B0506030303020204" pitchFamily="34" charset="0"/>
                <a:ea typeface="SamsungOne 400C" panose="020B0506030303020204" pitchFamily="34" charset="0"/>
              </a:rPr>
              <a:t>FAQ</a:t>
            </a:r>
          </a:p>
          <a:p>
            <a:endParaRPr lang="en-GB" b="1" dirty="0">
              <a:solidFill>
                <a:schemeClr val="bg1"/>
              </a:solidFill>
              <a:latin typeface="SamsungOne 400C" panose="020B0506030303020204" pitchFamily="34" charset="0"/>
              <a:ea typeface="SamsungOne 400C" panose="020B0506030303020204" pitchFamily="34" charset="0"/>
            </a:endParaRPr>
          </a:p>
        </p:txBody>
      </p:sp>
      <p:sp>
        <p:nvSpPr>
          <p:cNvPr id="9"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400C" panose="020B0506030303020204" pitchFamily="34" charset="0"/>
                <a:ea typeface="SamsungOne 400C" panose="020B0506030303020204" pitchFamily="34" charset="0"/>
              </a:rPr>
              <a:t>Samsung Mobile Advance  2026</a:t>
            </a:r>
          </a:p>
        </p:txBody>
      </p:sp>
      <p:cxnSp>
        <p:nvCxnSpPr>
          <p:cNvPr id="12" name="Straight Connector 11"/>
          <p:cNvCxnSpPr/>
          <p:nvPr/>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0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733823" y="1245625"/>
            <a:ext cx="1440000" cy="1440000"/>
          </a:xfrm>
          <a:prstGeom prst="roundRect">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6678" tIns="116678" rIns="116678" bIns="116678" numCol="1" spcCol="1270" anchor="ctr" anchorCtr="0">
            <a:noAutofit/>
          </a:bodyPr>
          <a:lstStyle/>
          <a:p>
            <a:pPr lvl="0" algn="ctr" defTabSz="933450">
              <a:lnSpc>
                <a:spcPct val="90000"/>
              </a:lnSpc>
              <a:spcBef>
                <a:spcPct val="0"/>
              </a:spcBef>
              <a:spcAft>
                <a:spcPct val="35000"/>
              </a:spcAft>
            </a:pPr>
            <a:r>
              <a:rPr lang="en-US" kern="1200" dirty="0">
                <a:latin typeface="SamsungOne 400C" panose="020B0506030303020204" pitchFamily="34" charset="0"/>
                <a:ea typeface="SamsungOne 400C" panose="020B0506030303020204" pitchFamily="34" charset="0"/>
              </a:rPr>
              <a:t>Up to $45k Funding</a:t>
            </a:r>
            <a:br>
              <a:rPr lang="en-US" kern="1200" dirty="0">
                <a:latin typeface="SamsungOne 400C" panose="020B0506030303020204" pitchFamily="34" charset="0"/>
                <a:ea typeface="SamsungOne 400C" panose="020B0506030303020204" pitchFamily="34" charset="0"/>
              </a:rPr>
            </a:br>
            <a:r>
              <a:rPr lang="en-US" kern="1200" dirty="0">
                <a:latin typeface="SamsungOne 400C" panose="020B0506030303020204" pitchFamily="34" charset="0"/>
                <a:ea typeface="SamsungOne 400C" panose="020B0506030303020204" pitchFamily="34" charset="0"/>
              </a:rPr>
              <a:t>(no equity)</a:t>
            </a:r>
          </a:p>
        </p:txBody>
      </p:sp>
      <p:sp>
        <p:nvSpPr>
          <p:cNvPr id="17" name="Freeform 16"/>
          <p:cNvSpPr/>
          <p:nvPr/>
        </p:nvSpPr>
        <p:spPr>
          <a:xfrm>
            <a:off x="733823" y="2797522"/>
            <a:ext cx="1440000" cy="1440000"/>
          </a:xfrm>
          <a:prstGeom prst="roundRect">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1647" tIns="121647" rIns="121647" bIns="121647" numCol="1" spcCol="1270" anchor="ctr" anchorCtr="0">
            <a:noAutofit/>
          </a:bodyPr>
          <a:lstStyle/>
          <a:p>
            <a:pPr lvl="0" algn="ctr" defTabSz="933450">
              <a:lnSpc>
                <a:spcPct val="90000"/>
              </a:lnSpc>
              <a:spcBef>
                <a:spcPct val="0"/>
              </a:spcBef>
              <a:spcAft>
                <a:spcPct val="35000"/>
              </a:spcAft>
            </a:pPr>
            <a:r>
              <a:rPr lang="en-US" kern="1200" dirty="0">
                <a:latin typeface="SamsungOne 400C" panose="020B0506030303020204" pitchFamily="34" charset="0"/>
                <a:ea typeface="SamsungOne 400C" panose="020B0506030303020204" pitchFamily="34" charset="0"/>
              </a:rPr>
              <a:t>Samsung Loan Devices </a:t>
            </a:r>
          </a:p>
        </p:txBody>
      </p:sp>
      <p:sp>
        <p:nvSpPr>
          <p:cNvPr id="18" name="Freeform 17"/>
          <p:cNvSpPr/>
          <p:nvPr/>
        </p:nvSpPr>
        <p:spPr>
          <a:xfrm>
            <a:off x="9850363" y="2797522"/>
            <a:ext cx="1440000" cy="1440000"/>
          </a:xfrm>
          <a:prstGeom prst="roundRect">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1647" tIns="121647" rIns="121647" bIns="121647" numCol="1" spcCol="1270" anchor="ctr" anchorCtr="0">
            <a:noAutofit/>
          </a:bodyPr>
          <a:lstStyle/>
          <a:p>
            <a:pPr lvl="0" algn="ctr" defTabSz="933450">
              <a:lnSpc>
                <a:spcPct val="90000"/>
              </a:lnSpc>
              <a:spcBef>
                <a:spcPct val="0"/>
              </a:spcBef>
              <a:spcAft>
                <a:spcPct val="35000"/>
              </a:spcAft>
            </a:pPr>
            <a:r>
              <a:rPr lang="en-US" kern="1200" dirty="0">
                <a:latin typeface="SamsungOne 400C" panose="020B0506030303020204" pitchFamily="34" charset="0"/>
                <a:ea typeface="SamsungOne 400C" panose="020B0506030303020204" pitchFamily="34" charset="0"/>
              </a:rPr>
              <a:t>6-month</a:t>
            </a:r>
          </a:p>
          <a:p>
            <a:pPr lvl="0" algn="ctr" defTabSz="933450">
              <a:lnSpc>
                <a:spcPct val="90000"/>
              </a:lnSpc>
              <a:spcBef>
                <a:spcPct val="0"/>
              </a:spcBef>
              <a:spcAft>
                <a:spcPct val="35000"/>
              </a:spcAft>
            </a:pPr>
            <a:r>
              <a:rPr lang="en-US" kern="1200" dirty="0">
                <a:latin typeface="SamsungOne 400C" panose="020B0506030303020204" pitchFamily="34" charset="0"/>
                <a:ea typeface="SamsungOne 400C" panose="020B0506030303020204" pitchFamily="34" charset="0"/>
              </a:rPr>
              <a:t>Project</a:t>
            </a:r>
          </a:p>
        </p:txBody>
      </p:sp>
      <p:sp>
        <p:nvSpPr>
          <p:cNvPr id="20" name="Freeform 19"/>
          <p:cNvSpPr/>
          <p:nvPr/>
        </p:nvSpPr>
        <p:spPr>
          <a:xfrm>
            <a:off x="4144260" y="5782963"/>
            <a:ext cx="3733310" cy="549297"/>
          </a:xfrm>
          <a:prstGeom prst="roundRect">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1647" tIns="121647" rIns="121647" bIns="121647" numCol="1" spcCol="1270" anchor="ctr" anchorCtr="0">
            <a:noAutofit/>
          </a:bodyPr>
          <a:lstStyle/>
          <a:p>
            <a:pPr lvl="0" algn="ctr" defTabSz="933450">
              <a:lnSpc>
                <a:spcPct val="90000"/>
              </a:lnSpc>
              <a:spcBef>
                <a:spcPct val="0"/>
              </a:spcBef>
              <a:spcAft>
                <a:spcPct val="35000"/>
              </a:spcAft>
            </a:pPr>
            <a:r>
              <a:rPr lang="en-US" kern="1200" dirty="0">
                <a:latin typeface="SamsungOne 400C" panose="020B0506030303020204" pitchFamily="34" charset="0"/>
                <a:ea typeface="SamsungOne 400C" panose="020B0506030303020204" pitchFamily="34" charset="0"/>
              </a:rPr>
              <a:t>Pitch Day to Samsung Panel</a:t>
            </a:r>
          </a:p>
        </p:txBody>
      </p:sp>
      <p:sp>
        <p:nvSpPr>
          <p:cNvPr id="21" name="Freeform 20"/>
          <p:cNvSpPr/>
          <p:nvPr/>
        </p:nvSpPr>
        <p:spPr>
          <a:xfrm>
            <a:off x="9850363" y="1241725"/>
            <a:ext cx="1440000" cy="1440000"/>
          </a:xfrm>
          <a:prstGeom prst="roundRect">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1647" tIns="121647" rIns="121647" bIns="121647" numCol="1" spcCol="1270" anchor="ctr" anchorCtr="0">
            <a:noAutofit/>
          </a:bodyPr>
          <a:lstStyle/>
          <a:p>
            <a:pPr lvl="0" algn="ctr" defTabSz="933450">
              <a:lnSpc>
                <a:spcPct val="90000"/>
              </a:lnSpc>
              <a:spcBef>
                <a:spcPct val="0"/>
              </a:spcBef>
              <a:spcAft>
                <a:spcPct val="35000"/>
              </a:spcAft>
            </a:pPr>
            <a:r>
              <a:rPr lang="en-US" kern="1200" dirty="0">
                <a:latin typeface="SamsungOne 400C" panose="020B0506030303020204" pitchFamily="34" charset="0"/>
                <a:ea typeface="SamsungOne 400C" panose="020B0506030303020204" pitchFamily="34" charset="0"/>
              </a:rPr>
              <a:t>Apply by 30 June 2026</a:t>
            </a:r>
          </a:p>
        </p:txBody>
      </p:sp>
      <p:sp>
        <p:nvSpPr>
          <p:cNvPr id="22" name="Freeform 21"/>
          <p:cNvSpPr/>
          <p:nvPr/>
        </p:nvSpPr>
        <p:spPr>
          <a:xfrm>
            <a:off x="736178" y="4349419"/>
            <a:ext cx="1440000" cy="1440000"/>
          </a:xfrm>
          <a:prstGeom prst="roundRect">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1647" tIns="121647" rIns="121647" bIns="121647" numCol="1" spcCol="1270" anchor="ctr" anchorCtr="0">
            <a:noAutofit/>
          </a:bodyPr>
          <a:lstStyle/>
          <a:p>
            <a:pPr lvl="0" algn="ctr" defTabSz="933450">
              <a:lnSpc>
                <a:spcPct val="90000"/>
              </a:lnSpc>
              <a:spcBef>
                <a:spcPct val="0"/>
              </a:spcBef>
              <a:spcAft>
                <a:spcPct val="35000"/>
              </a:spcAft>
            </a:pPr>
            <a:r>
              <a:rPr lang="en-US" kern="1200" dirty="0">
                <a:latin typeface="SamsungOne 400C" panose="020B0506030303020204" pitchFamily="34" charset="0"/>
                <a:ea typeface="SamsungOne 400C" panose="020B0506030303020204" pitchFamily="34" charset="0"/>
              </a:rPr>
              <a:t>Support by Samsung R&amp;D</a:t>
            </a:r>
          </a:p>
        </p:txBody>
      </p:sp>
      <p:sp>
        <p:nvSpPr>
          <p:cNvPr id="23" name="Freeform 22"/>
          <p:cNvSpPr/>
          <p:nvPr/>
        </p:nvSpPr>
        <p:spPr>
          <a:xfrm>
            <a:off x="9850363" y="4353319"/>
            <a:ext cx="1440000" cy="1440000"/>
          </a:xfrm>
          <a:prstGeom prst="roundRect">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1647" tIns="121647" rIns="121647" bIns="121647" numCol="1" spcCol="1270" anchor="ctr" anchorCtr="0">
            <a:noAutofit/>
          </a:bodyPr>
          <a:lstStyle/>
          <a:p>
            <a:pPr lvl="0" algn="ctr" defTabSz="933450">
              <a:lnSpc>
                <a:spcPct val="90000"/>
              </a:lnSpc>
              <a:spcBef>
                <a:spcPct val="0"/>
              </a:spcBef>
              <a:spcAft>
                <a:spcPct val="35000"/>
              </a:spcAft>
            </a:pPr>
            <a:r>
              <a:rPr lang="en-US" kern="1200" dirty="0">
                <a:latin typeface="SamsungOne 400C" panose="020B0506030303020204" pitchFamily="34" charset="0"/>
                <a:ea typeface="SamsungOne 400C" panose="020B0506030303020204" pitchFamily="34" charset="0"/>
              </a:rPr>
              <a:t>Project Start </a:t>
            </a:r>
            <a:r>
              <a:rPr lang="en-US" dirty="0">
                <a:latin typeface="SamsungOne 400C" panose="020B0506030303020204" pitchFamily="34" charset="0"/>
                <a:ea typeface="SamsungOne 400C" panose="020B0506030303020204" pitchFamily="34" charset="0"/>
              </a:rPr>
              <a:t>Jan </a:t>
            </a:r>
            <a:r>
              <a:rPr lang="en-US" kern="1200" dirty="0">
                <a:latin typeface="SamsungOne 400C" panose="020B0506030303020204" pitchFamily="34" charset="0"/>
                <a:ea typeface="SamsungOne 400C" panose="020B0506030303020204" pitchFamily="34" charset="0"/>
              </a:rPr>
              <a:t>2027 </a:t>
            </a:r>
          </a:p>
        </p:txBody>
      </p:sp>
      <p:sp>
        <p:nvSpPr>
          <p:cNvPr id="4" name="object 2"/>
          <p:cNvSpPr txBox="1">
            <a:spLocks/>
          </p:cNvSpPr>
          <p:nvPr/>
        </p:nvSpPr>
        <p:spPr>
          <a:xfrm>
            <a:off x="0" y="192505"/>
            <a:ext cx="11167872" cy="11670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Samsung Sharp Sans Bold" pitchFamily="50" charset="0"/>
                <a:ea typeface="Samsung Sharp Sans Bold" pitchFamily="50" charset="0"/>
                <a:cs typeface="Samsung Sharp Sans Bold" pitchFamily="50" charset="0"/>
              </a:defRPr>
            </a:lvl1pPr>
          </a:lstStyle>
          <a:p>
            <a:r>
              <a:rPr lang="en-GB" sz="4100" b="1" dirty="0">
                <a:latin typeface="SamsungOne 400C" panose="020B0506030303020204" pitchFamily="34" charset="0"/>
                <a:ea typeface="SamsungOne 400C" panose="020B0506030303020204" pitchFamily="34" charset="0"/>
              </a:rPr>
              <a:t>Samsung Mobile Advance summary</a:t>
            </a:r>
          </a:p>
          <a:p>
            <a:endParaRPr lang="en-GB" b="1" dirty="0">
              <a:latin typeface="SamsungOne 400C" panose="020B0506030303020204" pitchFamily="34" charset="0"/>
              <a:ea typeface="SamsungOne 400C" panose="020B0506030303020204" pitchFamily="34" charset="0"/>
            </a:endParaRPr>
          </a:p>
        </p:txBody>
      </p:sp>
      <p:sp>
        <p:nvSpPr>
          <p:cNvPr id="8"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400C" panose="020B0506030303020204" pitchFamily="34" charset="0"/>
                <a:ea typeface="SamsungOne 400C" panose="020B0506030303020204" pitchFamily="34" charset="0"/>
              </a:rPr>
              <a:t>Samsung Mobile Advance  2026</a:t>
            </a:r>
          </a:p>
        </p:txBody>
      </p:sp>
      <p:cxnSp>
        <p:nvCxnSpPr>
          <p:cNvPr id="9" name="Straight Connector 8"/>
          <p:cNvCxnSpPr/>
          <p:nvPr/>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6" descr="Samsung Launches Galaxy Z Fold7, Galaxy Z Flip7 and Galaxy Watch8 Series Globally Starting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166" y="1241725"/>
            <a:ext cx="6541498" cy="430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78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삼성전자, 3세대 AI폰 '갤럭시 S26 시리즈' 공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559" y="286675"/>
            <a:ext cx="6441441" cy="4296391"/>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ctrTitle" idx="4294967295"/>
          </p:nvPr>
        </p:nvSpPr>
        <p:spPr>
          <a:xfrm>
            <a:off x="0" y="192505"/>
            <a:ext cx="9408695" cy="1167064"/>
          </a:xfrm>
          <a:prstGeom prst="rect">
            <a:avLst/>
          </a:prstGeom>
        </p:spPr>
        <p:txBody>
          <a:bodyPr>
            <a:normAutofit fontScale="90000"/>
          </a:bodyPr>
          <a:lstStyle/>
          <a:p>
            <a:r>
              <a:rPr lang="en-GB" b="1" dirty="0">
                <a:latin typeface="SamsungOne 400C" panose="020B0506030303020204" pitchFamily="34" charset="0"/>
                <a:ea typeface="SamsungOne 400C" panose="020B0506030303020204" pitchFamily="34" charset="0"/>
              </a:rPr>
              <a:t>Samsung Mobile Advance</a:t>
            </a:r>
            <a:br>
              <a:rPr lang="en-GB" b="1" dirty="0">
                <a:latin typeface="SamsungOne 400C" panose="020B0506030303020204" pitchFamily="34" charset="0"/>
                <a:ea typeface="SamsungOne 400C" panose="020B0506030303020204" pitchFamily="34" charset="0"/>
              </a:rPr>
            </a:br>
            <a:endParaRPr lang="en-GB" b="1" dirty="0">
              <a:latin typeface="SamsungOne 400C" panose="020B0506030303020204" pitchFamily="34" charset="0"/>
              <a:ea typeface="SamsungOne 400C" panose="020B0506030303020204" pitchFamily="34" charset="0"/>
            </a:endParaRPr>
          </a:p>
        </p:txBody>
      </p:sp>
      <p:sp>
        <p:nvSpPr>
          <p:cNvPr id="9" name="Content Placeholder 8"/>
          <p:cNvSpPr>
            <a:spLocks noGrp="1"/>
          </p:cNvSpPr>
          <p:nvPr>
            <p:ph idx="4294967295"/>
          </p:nvPr>
        </p:nvSpPr>
        <p:spPr>
          <a:xfrm>
            <a:off x="214674" y="1068148"/>
            <a:ext cx="11248319" cy="5428785"/>
          </a:xfrm>
          <a:prstGeom prst="rect">
            <a:avLst/>
          </a:prstGeom>
          <a:noFill/>
        </p:spPr>
        <p:txBody>
          <a:bodyPr>
            <a:normAutofit fontScale="77500" lnSpcReduction="20000"/>
          </a:bodyPr>
          <a:lstStyle/>
          <a:p>
            <a:pPr marL="0" indent="0">
              <a:lnSpc>
                <a:spcPct val="120000"/>
              </a:lnSpc>
              <a:spcBef>
                <a:spcPts val="3000"/>
              </a:spcBef>
              <a:buNone/>
            </a:pPr>
            <a:r>
              <a:rPr lang="en-GB" sz="1800" b="1" dirty="0">
                <a:latin typeface="SamsungOne 400C" panose="020B0506030303020204" pitchFamily="34" charset="0"/>
                <a:ea typeface="SamsungOne 400C" panose="020B0506030303020204" pitchFamily="34" charset="0"/>
              </a:rPr>
              <a:t>What is it?</a:t>
            </a:r>
            <a:br>
              <a:rPr lang="en-GB" sz="1800" b="1" dirty="0">
                <a:latin typeface="SamsungOne 400C" panose="020B0506030303020204" pitchFamily="34" charset="0"/>
                <a:ea typeface="SamsungOne 400C" panose="020B0506030303020204" pitchFamily="34" charset="0"/>
              </a:rPr>
            </a:br>
            <a:r>
              <a:rPr lang="en-GB" sz="1800" b="1" dirty="0">
                <a:latin typeface="SamsungOne 400C" panose="020B0506030303020204" pitchFamily="34" charset="0"/>
                <a:ea typeface="SamsungOne 400C" panose="020B0506030303020204" pitchFamily="34" charset="0"/>
              </a:rPr>
              <a:t/>
            </a:r>
            <a:br>
              <a:rPr lang="en-GB" sz="1800" b="1"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Samsung Mobile Advance is a grant funding scheme for new proof-</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of-concept projects that are specifically tailored to Samsung Mobile devices</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It is an open call for project proposals from Chinese companies and </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organizations, with two rounds of judging, including a Pitch Day event</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
            </a:r>
            <a:br>
              <a:rPr lang="en-GB" sz="1800" dirty="0">
                <a:latin typeface="SamsungOne 400C" panose="020B0506030303020204" pitchFamily="34" charset="0"/>
                <a:ea typeface="SamsungOne 400C" panose="020B0506030303020204" pitchFamily="34" charset="0"/>
              </a:rPr>
            </a:br>
            <a:r>
              <a:rPr lang="en-GB" sz="1800" b="1" dirty="0">
                <a:latin typeface="SamsungOne 400C" panose="020B0506030303020204" pitchFamily="34" charset="0"/>
                <a:ea typeface="SamsungOne 400C" panose="020B0506030303020204" pitchFamily="34" charset="0"/>
              </a:rPr>
              <a:t>What do I get?</a:t>
            </a:r>
            <a:br>
              <a:rPr lang="en-GB" sz="1800" b="1" dirty="0">
                <a:latin typeface="SamsungOne 400C" panose="020B0506030303020204" pitchFamily="34" charset="0"/>
                <a:ea typeface="SamsungOne 400C" panose="020B0506030303020204" pitchFamily="34" charset="0"/>
              </a:rPr>
            </a:br>
            <a:r>
              <a:rPr lang="en-GB" sz="1800" b="1" dirty="0">
                <a:latin typeface="SamsungOne 400C" panose="020B0506030303020204" pitchFamily="34" charset="0"/>
                <a:ea typeface="SamsungOne 400C" panose="020B0506030303020204" pitchFamily="34" charset="0"/>
              </a:rPr>
              <a:t/>
            </a:r>
            <a:br>
              <a:rPr lang="en-GB" sz="1800" b="1"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Samsung will provide up to $45k in grant funding as well as limited</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technical and project support and loan devices for a period of six months to</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enable the winning project ideas to be developed</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Proposals will gain exposure to a wide range of Samsung staff that will evaluate</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and select those that have the highest potential to add value to our product range</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After the six month program, the developed Proof of Concept projects will be evaluated and considered by Samsung Mobile for further partnership opportunities*</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
            </a:r>
            <a:br>
              <a:rPr lang="en-GB" sz="1800" dirty="0">
                <a:latin typeface="SamsungOne 400C" panose="020B0506030303020204" pitchFamily="34" charset="0"/>
                <a:ea typeface="SamsungOne 400C" panose="020B0506030303020204" pitchFamily="34" charset="0"/>
              </a:rPr>
            </a:br>
            <a:r>
              <a:rPr lang="en-GB" sz="1800" b="1" dirty="0">
                <a:latin typeface="SamsungOne 400C" panose="020B0506030303020204" pitchFamily="34" charset="0"/>
                <a:ea typeface="SamsungOne 400C" panose="020B0506030303020204" pitchFamily="34" charset="0"/>
              </a:rPr>
              <a:t>What does Samsung get?</a:t>
            </a:r>
            <a:r>
              <a:rPr lang="en-GB" sz="1800" dirty="0">
                <a:latin typeface="SamsungOne 400C" panose="020B0506030303020204" pitchFamily="34" charset="0"/>
                <a:ea typeface="SamsungOne 400C" panose="020B0506030303020204" pitchFamily="34" charset="0"/>
              </a:rPr>
              <a:t/>
            </a:r>
            <a:br>
              <a:rPr lang="en-GB" sz="1800" dirty="0">
                <a:latin typeface="SamsungOne 400C" panose="020B0506030303020204" pitchFamily="34" charset="0"/>
                <a:ea typeface="SamsungOne 400C" panose="020B0506030303020204" pitchFamily="34" charset="0"/>
              </a:rPr>
            </a:br>
            <a:r>
              <a:rPr lang="en-GB" sz="1800" dirty="0">
                <a:latin typeface="SamsungOne 400C" panose="020B0506030303020204" pitchFamily="34" charset="0"/>
                <a:ea typeface="SamsungOne 400C" panose="020B0506030303020204" pitchFamily="34" charset="0"/>
              </a:rPr>
              <a:t/>
            </a:r>
            <a:br>
              <a:rPr lang="en-GB" sz="1800" dirty="0">
                <a:latin typeface="SamsungOne 400C" panose="020B0506030303020204" pitchFamily="34" charset="0"/>
                <a:ea typeface="SamsungOne 400C" panose="020B0506030303020204" pitchFamily="34" charset="0"/>
              </a:rPr>
            </a:br>
            <a:r>
              <a:rPr lang="en-US" sz="1800" dirty="0">
                <a:latin typeface="SamsungOne 400C" panose="020B0506030303020204" pitchFamily="34" charset="0"/>
                <a:ea typeface="SamsungOne 400C" panose="020B0506030303020204" pitchFamily="34" charset="0"/>
              </a:rPr>
              <a:t>Samsung asks for first priority to complete an evaluation of the Proof of Concept and to finalize any future collaboration steps for no more than six months once the development phase of the project is completed</a:t>
            </a:r>
          </a:p>
        </p:txBody>
      </p:sp>
      <p:sp>
        <p:nvSpPr>
          <p:cNvPr id="3" name="TextBox 2"/>
          <p:cNvSpPr txBox="1"/>
          <p:nvPr/>
        </p:nvSpPr>
        <p:spPr>
          <a:xfrm>
            <a:off x="214676" y="6533147"/>
            <a:ext cx="6815621" cy="276999"/>
          </a:xfrm>
          <a:prstGeom prst="rect">
            <a:avLst/>
          </a:prstGeom>
          <a:noFill/>
        </p:spPr>
        <p:txBody>
          <a:bodyPr wrap="square" rtlCol="0">
            <a:spAutoFit/>
          </a:bodyPr>
          <a:lstStyle/>
          <a:p>
            <a:r>
              <a:rPr lang="en-GB" sz="1200" i="1" dirty="0">
                <a:latin typeface="SamsungOne 400C" panose="020B0506030303020204" pitchFamily="34" charset="0"/>
                <a:ea typeface="SamsungOne 400C" panose="020B0506030303020204" pitchFamily="34" charset="0"/>
              </a:rPr>
              <a:t>* e.g. technology licensing, investment, joint development, deployment in Samsung products</a:t>
            </a:r>
          </a:p>
        </p:txBody>
      </p:sp>
      <p:cxnSp>
        <p:nvCxnSpPr>
          <p:cNvPr id="6" name="Straight Connector 5"/>
          <p:cNvCxnSpPr/>
          <p:nvPr/>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400C" panose="020B0506030303020204" pitchFamily="34" charset="0"/>
                <a:ea typeface="SamsungOne 400C" panose="020B0506030303020204" pitchFamily="34" charset="0"/>
              </a:rPr>
              <a:t>Samsung Mobile Advance  2026</a:t>
            </a:r>
          </a:p>
        </p:txBody>
      </p:sp>
    </p:spTree>
    <p:extLst>
      <p:ext uri="{BB962C8B-B14F-4D97-AF65-F5344CB8AC3E}">
        <p14:creationId xmlns:p14="http://schemas.microsoft.com/office/powerpoint/2010/main" val="246519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p:cNvSpPr>
          <p:nvPr/>
        </p:nvSpPr>
        <p:spPr>
          <a:xfrm>
            <a:off x="-48987" y="107918"/>
            <a:ext cx="6870032" cy="11670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Samsung Sharp Sans Bold" pitchFamily="50" charset="0"/>
                <a:ea typeface="Samsung Sharp Sans Bold" pitchFamily="50" charset="0"/>
                <a:cs typeface="Samsung Sharp Sans Bold" pitchFamily="50" charset="0"/>
              </a:defRPr>
            </a:lvl1pPr>
          </a:lstStyle>
          <a:p>
            <a:r>
              <a:rPr lang="en-GB" sz="4100" b="1" dirty="0">
                <a:latin typeface="SamsungOne 400C" panose="020B0506030303020204" pitchFamily="34" charset="0"/>
                <a:ea typeface="SamsungOne 400C" panose="020B0506030303020204" pitchFamily="34" charset="0"/>
              </a:rPr>
              <a:t>How to apply</a:t>
            </a:r>
          </a:p>
          <a:p>
            <a:endParaRPr lang="en-GB" b="1" dirty="0">
              <a:latin typeface="SamsungOne 400C" panose="020B0506030303020204" pitchFamily="34" charset="0"/>
              <a:ea typeface="SamsungOne 400C" panose="020B0506030303020204" pitchFamily="34" charset="0"/>
            </a:endParaRPr>
          </a:p>
        </p:txBody>
      </p:sp>
      <p:sp>
        <p:nvSpPr>
          <p:cNvPr id="9" name="Content Placeholder 14"/>
          <p:cNvSpPr txBox="1">
            <a:spLocks/>
          </p:cNvSpPr>
          <p:nvPr/>
        </p:nvSpPr>
        <p:spPr>
          <a:xfrm>
            <a:off x="5814747" y="2041936"/>
            <a:ext cx="6303587" cy="4373073"/>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SamsungOne-700" panose="020B0803030303020204" pitchFamily="34" charset="0"/>
              <a:buNone/>
              <a:defRPr sz="2400" kern="1200">
                <a:solidFill>
                  <a:schemeClr val="tx1"/>
                </a:solidFill>
                <a:latin typeface="Samsung Sharp Sans Bold" pitchFamily="50" charset="0"/>
                <a:ea typeface="Samsung Sharp Sans Bold" pitchFamily="50" charset="0"/>
                <a:cs typeface="Samsung Sharp Sans Bold" pitchFamily="50" charset="0"/>
              </a:defRPr>
            </a:lvl1pPr>
            <a:lvl2pPr marL="228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amsungOne-700" panose="020B0803030303020204" pitchFamily="34" charset="0"/>
                <a:ea typeface="SamsungOne-700" panose="020B0803030303020204" pitchFamily="34" charset="0"/>
                <a:cs typeface="+mn-cs"/>
              </a:defRPr>
            </a:lvl2pPr>
            <a:lvl3pPr marL="228600" indent="-228600" algn="l" defTabSz="914400" rtl="0" eaLnBrk="1" latinLnBrk="0" hangingPunct="1">
              <a:lnSpc>
                <a:spcPct val="90000"/>
              </a:lnSpc>
              <a:spcBef>
                <a:spcPts val="500"/>
              </a:spcBef>
              <a:buFont typeface="SamsungOne-700" panose="020B0803030303020204" pitchFamily="34" charset="0"/>
              <a:buChar char="–"/>
              <a:defRPr sz="1200" kern="1200">
                <a:solidFill>
                  <a:schemeClr val="tx1"/>
                </a:solidFill>
                <a:latin typeface="SamsungOne-700" panose="020B0803030303020204" pitchFamily="34" charset="0"/>
                <a:ea typeface="SamsungOne-700" panose="020B0803030303020204" pitchFamily="34" charset="0"/>
                <a:cs typeface="+mn-cs"/>
              </a:defRPr>
            </a:lvl3pPr>
            <a:lvl4pPr marL="228600" indent="-228600" algn="l" defTabSz="914400" rtl="0" eaLnBrk="1" latinLnBrk="0" hangingPunct="1">
              <a:lnSpc>
                <a:spcPct val="90000"/>
              </a:lnSpc>
              <a:spcBef>
                <a:spcPts val="500"/>
              </a:spcBef>
              <a:buFont typeface="SamsungOne-700" panose="020B0803030303020204" pitchFamily="34" charset="0"/>
              <a:buChar char="–"/>
              <a:defRPr sz="1100" kern="1200">
                <a:solidFill>
                  <a:schemeClr val="tx1"/>
                </a:solidFill>
                <a:latin typeface="SamsungOne-700" panose="020B0803030303020204" pitchFamily="34" charset="0"/>
                <a:ea typeface="SamsungOne-700" panose="020B0803030303020204" pitchFamily="34" charset="0"/>
                <a:cs typeface="+mn-cs"/>
              </a:defRPr>
            </a:lvl4pPr>
            <a:lvl5pPr marL="228600" indent="-228600" algn="l" defTabSz="914400" rtl="0" eaLnBrk="1" latinLnBrk="0" hangingPunct="1">
              <a:lnSpc>
                <a:spcPct val="90000"/>
              </a:lnSpc>
              <a:spcBef>
                <a:spcPts val="500"/>
              </a:spcBef>
              <a:buFont typeface="SamsungOne-700" panose="020B0803030303020204" pitchFamily="34" charset="0"/>
              <a:buChar char="–"/>
              <a:defRPr sz="11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en-GB" sz="1800" b="1" dirty="0">
                <a:latin typeface="SamsungOne 400C" panose="020B0506030303020204" pitchFamily="34" charset="0"/>
                <a:ea typeface="SamsungOne 400C" panose="020B0506030303020204" pitchFamily="34" charset="0"/>
              </a:rPr>
              <a:t>Evaluation criteria</a:t>
            </a:r>
          </a:p>
          <a:p>
            <a:pPr marL="685800" lvl="1"/>
            <a:r>
              <a:rPr lang="en-GB" sz="1800" dirty="0">
                <a:latin typeface="SamsungOne 400C" panose="020B0506030303020204" pitchFamily="34" charset="0"/>
                <a:ea typeface="SamsungOne 400C" panose="020B0506030303020204" pitchFamily="34" charset="0"/>
              </a:rPr>
              <a:t>Level of innovation and uniqueness of core technology</a:t>
            </a:r>
          </a:p>
          <a:p>
            <a:pPr marL="685800" lvl="1"/>
            <a:r>
              <a:rPr lang="en-GB" sz="1800" dirty="0">
                <a:latin typeface="SamsungOne 400C" panose="020B0506030303020204" pitchFamily="34" charset="0"/>
                <a:ea typeface="SamsungOne 400C" panose="020B0506030303020204" pitchFamily="34" charset="0"/>
              </a:rPr>
              <a:t>Value added to Samsung Mobile devices</a:t>
            </a:r>
          </a:p>
          <a:p>
            <a:pPr marL="685800" lvl="1"/>
            <a:r>
              <a:rPr lang="en-GB" sz="1800" dirty="0">
                <a:latin typeface="SamsungOne 400C" panose="020B0506030303020204" pitchFamily="34" charset="0"/>
                <a:ea typeface="SamsungOne 400C" panose="020B0506030303020204" pitchFamily="34" charset="0"/>
              </a:rPr>
              <a:t>Feasibility to integrate into current or future Samsung Mobile devices</a:t>
            </a:r>
          </a:p>
          <a:p>
            <a:pPr>
              <a:lnSpc>
                <a:spcPct val="100000"/>
              </a:lnSpc>
              <a:spcBef>
                <a:spcPts val="1800"/>
              </a:spcBef>
            </a:pPr>
            <a:r>
              <a:rPr lang="en-GB" sz="1800" b="1" dirty="0">
                <a:latin typeface="SamsungOne 400C" panose="020B0506030303020204" pitchFamily="34" charset="0"/>
                <a:ea typeface="SamsungOne 400C" panose="020B0506030303020204" pitchFamily="34" charset="0"/>
              </a:rPr>
              <a:t>Dates</a:t>
            </a:r>
          </a:p>
          <a:p>
            <a:pPr marL="685800" lvl="1"/>
            <a:r>
              <a:rPr lang="en-GB" sz="1800" b="1" dirty="0">
                <a:latin typeface="SamsungOne 400C" panose="020B0506030303020204" pitchFamily="34" charset="0"/>
                <a:ea typeface="SamsungOne 400C" panose="020B0506030303020204" pitchFamily="34" charset="0"/>
              </a:rPr>
              <a:t>Application Deadline:</a:t>
            </a:r>
            <a:r>
              <a:rPr lang="en-GB" sz="1800" dirty="0">
                <a:latin typeface="SamsungOne 400C" panose="020B0506030303020204" pitchFamily="34" charset="0"/>
                <a:ea typeface="SamsungOne 400C" panose="020B0506030303020204" pitchFamily="34" charset="0"/>
              </a:rPr>
              <a:t> Midnight on </a:t>
            </a:r>
            <a:r>
              <a:rPr lang="en-GB" sz="1800" b="1" dirty="0">
                <a:solidFill>
                  <a:srgbClr val="FF0000"/>
                </a:solidFill>
                <a:latin typeface="SamsungOne 400C" panose="020B0506030303020204" pitchFamily="34" charset="0"/>
                <a:ea typeface="SamsungOne 400C" panose="020B0506030303020204" pitchFamily="34" charset="0"/>
              </a:rPr>
              <a:t>30</a:t>
            </a:r>
            <a:r>
              <a:rPr lang="en-GB" sz="1800" b="1" baseline="30000" dirty="0">
                <a:solidFill>
                  <a:srgbClr val="FF0000"/>
                </a:solidFill>
                <a:latin typeface="SamsungOne 400C" panose="020B0506030303020204" pitchFamily="34" charset="0"/>
                <a:ea typeface="SamsungOne 400C" panose="020B0506030303020204" pitchFamily="34" charset="0"/>
              </a:rPr>
              <a:t>th</a:t>
            </a:r>
            <a:r>
              <a:rPr lang="en-GB" sz="1800" b="1" dirty="0">
                <a:solidFill>
                  <a:srgbClr val="FF0000"/>
                </a:solidFill>
                <a:latin typeface="SamsungOne 400C" panose="020B0506030303020204" pitchFamily="34" charset="0"/>
                <a:ea typeface="SamsungOne 400C" panose="020B0506030303020204" pitchFamily="34" charset="0"/>
              </a:rPr>
              <a:t> (Tues) June, 2026</a:t>
            </a:r>
          </a:p>
          <a:p>
            <a:pPr marL="685800" lvl="1"/>
            <a:r>
              <a:rPr lang="en-GB" sz="1800" b="1" dirty="0">
                <a:latin typeface="SamsungOne 400C" panose="020B0506030303020204" pitchFamily="34" charset="0"/>
                <a:ea typeface="SamsungOne 400C" panose="020B0506030303020204" pitchFamily="34" charset="0"/>
              </a:rPr>
              <a:t>Pitch Day:</a:t>
            </a:r>
            <a:r>
              <a:rPr lang="en-GB" sz="1800" dirty="0">
                <a:latin typeface="SamsungOne 400C" panose="020B0506030303020204" pitchFamily="34" charset="0"/>
                <a:ea typeface="SamsungOne 400C" panose="020B0506030303020204" pitchFamily="34" charset="0"/>
              </a:rPr>
              <a:t> Successful proposal applicants will be invited to a Pitch Day event following selection. The date of the pitch day will be agreed at least 1 week in advance</a:t>
            </a:r>
          </a:p>
          <a:p>
            <a:pPr marL="685800" lvl="1"/>
            <a:r>
              <a:rPr lang="en-GB" sz="1800" b="1" dirty="0">
                <a:latin typeface="SamsungOne 400C" panose="020B0506030303020204" pitchFamily="34" charset="0"/>
                <a:ea typeface="SamsungOne 400C" panose="020B0506030303020204" pitchFamily="34" charset="0"/>
              </a:rPr>
              <a:t>Project Start: </a:t>
            </a:r>
            <a:r>
              <a:rPr lang="en-GB" sz="1800" dirty="0">
                <a:latin typeface="SamsungOne 400C" panose="020B0506030303020204" pitchFamily="34" charset="0"/>
                <a:ea typeface="SamsungOne 400C" panose="020B0506030303020204" pitchFamily="34" charset="0"/>
              </a:rPr>
              <a:t>The 6-month projects are expected to begin in </a:t>
            </a:r>
            <a:r>
              <a:rPr lang="en-GB" sz="1800" b="1" dirty="0">
                <a:latin typeface="SamsungOne 400C" panose="020B0506030303020204" pitchFamily="34" charset="0"/>
                <a:ea typeface="SamsungOne 400C" panose="020B0506030303020204" pitchFamily="34" charset="0"/>
              </a:rPr>
              <a:t>January 2027</a:t>
            </a:r>
          </a:p>
          <a:p>
            <a:pPr>
              <a:lnSpc>
                <a:spcPct val="100000"/>
              </a:lnSpc>
              <a:spcBef>
                <a:spcPts val="1800"/>
              </a:spcBef>
            </a:pPr>
            <a:r>
              <a:rPr lang="en-GB" sz="1800" b="1" dirty="0">
                <a:latin typeface="SamsungOne 400C" panose="020B0506030303020204" pitchFamily="34" charset="0"/>
                <a:ea typeface="SamsungOne 400C" panose="020B0506030303020204" pitchFamily="34" charset="0"/>
              </a:rPr>
              <a:t>Facilitated by</a:t>
            </a:r>
          </a:p>
          <a:p>
            <a:pPr marL="685800" lvl="1"/>
            <a:r>
              <a:rPr lang="en-GB" sz="1800" dirty="0">
                <a:latin typeface="SamsungOne 400C" panose="020B0506030303020204" pitchFamily="34" charset="0"/>
                <a:ea typeface="SamsungOne 400C" panose="020B0506030303020204" pitchFamily="34" charset="0"/>
              </a:rPr>
              <a:t>Samsung R&amp;D China</a:t>
            </a:r>
          </a:p>
        </p:txBody>
      </p:sp>
      <p:cxnSp>
        <p:nvCxnSpPr>
          <p:cNvPr id="11" name="Straight Connector 10"/>
          <p:cNvCxnSpPr/>
          <p:nvPr/>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400C" panose="020B0506030303020204" pitchFamily="34" charset="0"/>
                <a:ea typeface="SamsungOne 400C" panose="020B0506030303020204" pitchFamily="34" charset="0"/>
              </a:rPr>
              <a:t>Samsung Mobile Advance  2026</a:t>
            </a:r>
          </a:p>
        </p:txBody>
      </p:sp>
      <p:sp>
        <p:nvSpPr>
          <p:cNvPr id="2" name="Rectangle 1"/>
          <p:cNvSpPr/>
          <p:nvPr/>
        </p:nvSpPr>
        <p:spPr>
          <a:xfrm>
            <a:off x="0" y="874872"/>
            <a:ext cx="10737669" cy="1015663"/>
          </a:xfrm>
          <a:prstGeom prst="rect">
            <a:avLst/>
          </a:prstGeom>
        </p:spPr>
        <p:txBody>
          <a:bodyPr wrap="square">
            <a:spAutoFit/>
          </a:bodyPr>
          <a:lstStyle/>
          <a:p>
            <a:pPr marL="685800" lvl="1" indent="-598488">
              <a:lnSpc>
                <a:spcPct val="100000"/>
              </a:lnSpc>
            </a:pPr>
            <a:r>
              <a:rPr lang="en-GB" dirty="0">
                <a:latin typeface="SamsungOne 400C" panose="020B0506030303020204" pitchFamily="34" charset="0"/>
                <a:ea typeface="SamsungOne 400C" panose="020B0506030303020204" pitchFamily="34" charset="0"/>
              </a:rPr>
              <a:t>Complete a Samsung Mobile Advance proposal form and submit to</a:t>
            </a:r>
            <a:r>
              <a:rPr lang="en-GB">
                <a:latin typeface="SamsungOne 400C" panose="020B0506030303020204" pitchFamily="34" charset="0"/>
                <a:ea typeface="SamsungOne 400C" panose="020B0506030303020204" pitchFamily="34" charset="0"/>
              </a:rPr>
              <a:t>: </a:t>
            </a:r>
            <a:r>
              <a:rPr lang="en-GB" smtClean="0">
                <a:latin typeface="SamsungOne 400C" panose="020B0506030303020204" pitchFamily="34" charset="0"/>
                <a:ea typeface="SamsungOne 400C" panose="020B0506030303020204" pitchFamily="34" charset="0"/>
                <a:hlinkClick r:id="rId3"/>
              </a:rPr>
              <a:t>shaohui.wang@samsung.com</a:t>
            </a:r>
            <a:r>
              <a:rPr lang="en-GB" smtClean="0">
                <a:latin typeface="SamsungOne 400C" panose="020B0506030303020204" pitchFamily="34" charset="0"/>
                <a:ea typeface="SamsungOne 400C" panose="020B0506030303020204" pitchFamily="34" charset="0"/>
              </a:rPr>
              <a:t> </a:t>
            </a:r>
            <a:endParaRPr lang="en-GB" dirty="0">
              <a:latin typeface="SamsungOne 400C" panose="020B0506030303020204" pitchFamily="34" charset="0"/>
              <a:ea typeface="SamsungOne 400C" panose="020B0506030303020204" pitchFamily="34" charset="0"/>
            </a:endParaRPr>
          </a:p>
          <a:p>
            <a:pPr marL="742950" lvl="3" indent="-285750">
              <a:lnSpc>
                <a:spcPct val="100000"/>
              </a:lnSpc>
              <a:buFont typeface="Wingdings" panose="05000000000000000000" pitchFamily="2" charset="2"/>
              <a:buChar char="ü"/>
            </a:pPr>
            <a:endParaRPr lang="en-GB" sz="1400" dirty="0">
              <a:latin typeface="SamsungOne 400C" panose="020B0506030303020204" pitchFamily="34" charset="0"/>
              <a:ea typeface="SamsungOne 400C" panose="020B0506030303020204" pitchFamily="34" charset="0"/>
            </a:endParaRPr>
          </a:p>
          <a:p>
            <a:pPr marL="742950" lvl="3" indent="-285750">
              <a:lnSpc>
                <a:spcPct val="100000"/>
              </a:lnSpc>
              <a:buFont typeface="Wingdings" panose="05000000000000000000" pitchFamily="2" charset="2"/>
              <a:buChar char="ü"/>
            </a:pPr>
            <a:r>
              <a:rPr lang="en-GB" sz="1400" dirty="0">
                <a:latin typeface="SamsungOne 400C" panose="020B0506030303020204" pitchFamily="34" charset="0"/>
                <a:ea typeface="SamsungOne 400C" panose="020B0506030303020204" pitchFamily="34" charset="0"/>
              </a:rPr>
              <a:t>You can submit multiple applications if you wish</a:t>
            </a:r>
          </a:p>
          <a:p>
            <a:pPr marL="742950" lvl="3" indent="-285750">
              <a:lnSpc>
                <a:spcPct val="100000"/>
              </a:lnSpc>
              <a:buFont typeface="Wingdings" panose="05000000000000000000" pitchFamily="2" charset="2"/>
              <a:buChar char="ü"/>
            </a:pPr>
            <a:r>
              <a:rPr lang="en-GB" sz="1400" dirty="0">
                <a:latin typeface="SamsungOne 400C" panose="020B0506030303020204" pitchFamily="34" charset="0"/>
                <a:ea typeface="SamsungOne 400C" panose="020B0506030303020204" pitchFamily="34" charset="0"/>
              </a:rPr>
              <a:t>Our team is happy to provide guidance before you apply</a:t>
            </a:r>
          </a:p>
        </p:txBody>
      </p:sp>
      <p:pic>
        <p:nvPicPr>
          <p:cNvPr id="14" name="Picture 13"/>
          <p:cNvPicPr>
            <a:picLocks noChangeAspect="1"/>
          </p:cNvPicPr>
          <p:nvPr/>
        </p:nvPicPr>
        <p:blipFill>
          <a:blip r:embed="rId4"/>
          <a:stretch>
            <a:fillRect/>
          </a:stretch>
        </p:blipFill>
        <p:spPr>
          <a:xfrm>
            <a:off x="124914" y="2328784"/>
            <a:ext cx="5619750" cy="4086225"/>
          </a:xfrm>
          <a:prstGeom prst="rect">
            <a:avLst/>
          </a:prstGeom>
        </p:spPr>
      </p:pic>
    </p:spTree>
    <p:extLst>
      <p:ext uri="{BB962C8B-B14F-4D97-AF65-F5344CB8AC3E}">
        <p14:creationId xmlns:p14="http://schemas.microsoft.com/office/powerpoint/2010/main" val="18059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Samsung Launches Galaxy Z Fold7, Galaxy Z Flip7 and Galaxy Watch8 Series Globally Starting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7013"/>
            <a:ext cx="5501340" cy="359413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Elbow Connector 18"/>
          <p:cNvCxnSpPr>
            <a:endCxn id="17" idx="0"/>
          </p:cNvCxnSpPr>
          <p:nvPr/>
        </p:nvCxnSpPr>
        <p:spPr>
          <a:xfrm rot="5400000">
            <a:off x="9228686" y="3431932"/>
            <a:ext cx="2034120" cy="101867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489940789"/>
              </p:ext>
            </p:extLst>
          </p:nvPr>
        </p:nvGraphicFramePr>
        <p:xfrm>
          <a:off x="537735" y="1359569"/>
          <a:ext cx="10905894" cy="1772920"/>
        </p:xfrm>
        <a:graphic>
          <a:graphicData uri="http://schemas.openxmlformats.org/drawingml/2006/table">
            <a:tbl>
              <a:tblPr firstRow="1" bandRow="1">
                <a:tableStyleId>{2D5ABB26-0587-4C30-8999-92F81FD0307C}</a:tableStyleId>
              </a:tblPr>
              <a:tblGrid>
                <a:gridCol w="1211766">
                  <a:extLst>
                    <a:ext uri="{9D8B030D-6E8A-4147-A177-3AD203B41FA5}">
                      <a16:colId xmlns:a16="http://schemas.microsoft.com/office/drawing/2014/main" val="4084802066"/>
                    </a:ext>
                  </a:extLst>
                </a:gridCol>
                <a:gridCol w="1211766">
                  <a:extLst>
                    <a:ext uri="{9D8B030D-6E8A-4147-A177-3AD203B41FA5}">
                      <a16:colId xmlns:a16="http://schemas.microsoft.com/office/drawing/2014/main" val="2269605373"/>
                    </a:ext>
                  </a:extLst>
                </a:gridCol>
                <a:gridCol w="1211766">
                  <a:extLst>
                    <a:ext uri="{9D8B030D-6E8A-4147-A177-3AD203B41FA5}">
                      <a16:colId xmlns:a16="http://schemas.microsoft.com/office/drawing/2014/main" val="3696839820"/>
                    </a:ext>
                  </a:extLst>
                </a:gridCol>
                <a:gridCol w="1211766">
                  <a:extLst>
                    <a:ext uri="{9D8B030D-6E8A-4147-A177-3AD203B41FA5}">
                      <a16:colId xmlns:a16="http://schemas.microsoft.com/office/drawing/2014/main" val="3511361326"/>
                    </a:ext>
                  </a:extLst>
                </a:gridCol>
                <a:gridCol w="1211766">
                  <a:extLst>
                    <a:ext uri="{9D8B030D-6E8A-4147-A177-3AD203B41FA5}">
                      <a16:colId xmlns:a16="http://schemas.microsoft.com/office/drawing/2014/main" val="3746008005"/>
                    </a:ext>
                  </a:extLst>
                </a:gridCol>
                <a:gridCol w="1211766">
                  <a:extLst>
                    <a:ext uri="{9D8B030D-6E8A-4147-A177-3AD203B41FA5}">
                      <a16:colId xmlns:a16="http://schemas.microsoft.com/office/drawing/2014/main" val="1088575099"/>
                    </a:ext>
                  </a:extLst>
                </a:gridCol>
                <a:gridCol w="1211766">
                  <a:extLst>
                    <a:ext uri="{9D8B030D-6E8A-4147-A177-3AD203B41FA5}">
                      <a16:colId xmlns:a16="http://schemas.microsoft.com/office/drawing/2014/main" val="3009057154"/>
                    </a:ext>
                  </a:extLst>
                </a:gridCol>
                <a:gridCol w="1211766">
                  <a:extLst>
                    <a:ext uri="{9D8B030D-6E8A-4147-A177-3AD203B41FA5}">
                      <a16:colId xmlns:a16="http://schemas.microsoft.com/office/drawing/2014/main" val="793038229"/>
                    </a:ext>
                  </a:extLst>
                </a:gridCol>
                <a:gridCol w="1211766">
                  <a:extLst>
                    <a:ext uri="{9D8B030D-6E8A-4147-A177-3AD203B41FA5}">
                      <a16:colId xmlns:a16="http://schemas.microsoft.com/office/drawing/2014/main" val="4068186850"/>
                    </a:ext>
                  </a:extLst>
                </a:gridCol>
              </a:tblGrid>
              <a:tr h="370840">
                <a:tc>
                  <a:txBody>
                    <a:bodyPr/>
                    <a:lstStyle/>
                    <a:p>
                      <a:pPr algn="l"/>
                      <a:r>
                        <a:rPr lang="en-GB" sz="1600" baseline="0" dirty="0">
                          <a:latin typeface="SamsungOne 400" panose="020B0503030303020204" pitchFamily="34" charset="0"/>
                          <a:ea typeface="SamsungOne 400" panose="020B0503030303020204" pitchFamily="34" charset="0"/>
                        </a:rPr>
                        <a:t>April 2026</a:t>
                      </a:r>
                      <a:endParaRPr lang="en-GB" sz="1600" dirty="0">
                        <a:latin typeface="SamsungOne 400" panose="020B0503030303020204" pitchFamily="34" charset="0"/>
                        <a:ea typeface="SamsungOne 400" panose="020B0503030303020204" pitchFamily="34" charset="0"/>
                      </a:endParaRPr>
                    </a:p>
                  </a:txBody>
                  <a:tcPr/>
                </a:tc>
                <a:tc>
                  <a:txBody>
                    <a:bodyPr/>
                    <a:lstStyle/>
                    <a:p>
                      <a:pPr algn="l"/>
                      <a:r>
                        <a:rPr lang="en-GB" sz="1600" dirty="0">
                          <a:solidFill>
                            <a:schemeClr val="bg1"/>
                          </a:solidFill>
                          <a:latin typeface="SamsungOne 400" panose="020B0503030303020204" pitchFamily="34" charset="0"/>
                          <a:ea typeface="SamsungOne 400" panose="020B0503030303020204" pitchFamily="34" charset="0"/>
                        </a:rPr>
                        <a:t>30 June</a:t>
                      </a:r>
                    </a:p>
                  </a:txBody>
                  <a:tcPr>
                    <a:solidFill>
                      <a:schemeClr val="accent5">
                        <a:lumMod val="75000"/>
                      </a:schemeClr>
                    </a:solidFill>
                  </a:tcPr>
                </a:tc>
                <a:tc>
                  <a:txBody>
                    <a:bodyPr/>
                    <a:lstStyle/>
                    <a:p>
                      <a:pPr algn="l"/>
                      <a:r>
                        <a:rPr lang="en-GB" sz="1600" dirty="0">
                          <a:latin typeface="SamsungOne 400" panose="020B0503030303020204" pitchFamily="34" charset="0"/>
                          <a:ea typeface="SamsungOne 400" panose="020B0503030303020204" pitchFamily="34" charset="0"/>
                        </a:rPr>
                        <a:t>July</a:t>
                      </a:r>
                    </a:p>
                  </a:txBody>
                  <a:tcPr/>
                </a:tc>
                <a:tc>
                  <a:txBody>
                    <a:bodyPr/>
                    <a:lstStyle/>
                    <a:p>
                      <a:pPr algn="l"/>
                      <a:r>
                        <a:rPr lang="en-GB" sz="1600" dirty="0">
                          <a:latin typeface="SamsungOne 400" panose="020B0503030303020204" pitchFamily="34" charset="0"/>
                          <a:ea typeface="SamsungOne 400" panose="020B0503030303020204" pitchFamily="34" charset="0"/>
                        </a:rPr>
                        <a:t>August</a:t>
                      </a:r>
                    </a:p>
                  </a:txBody>
                  <a:tcPr/>
                </a:tc>
                <a:tc>
                  <a:txBody>
                    <a:bodyPr/>
                    <a:lstStyle/>
                    <a:p>
                      <a:pPr algn="l"/>
                      <a:r>
                        <a:rPr lang="en-GB" sz="1600" dirty="0">
                          <a:latin typeface="SamsungOne 400" panose="020B0503030303020204" pitchFamily="34" charset="0"/>
                          <a:ea typeface="SamsungOne 400" panose="020B0503030303020204" pitchFamily="34" charset="0"/>
                        </a:rPr>
                        <a:t>September</a:t>
                      </a:r>
                    </a:p>
                  </a:txBody>
                  <a:tcPr>
                    <a:solidFill>
                      <a:schemeClr val="accent4"/>
                    </a:solidFill>
                  </a:tcPr>
                </a:tc>
                <a:tc>
                  <a:txBody>
                    <a:bodyPr/>
                    <a:lstStyle/>
                    <a:p>
                      <a:pPr algn="l"/>
                      <a:r>
                        <a:rPr lang="en-GB" sz="1600" dirty="0">
                          <a:latin typeface="SamsungOne 400" panose="020B0503030303020204" pitchFamily="34" charset="0"/>
                          <a:ea typeface="SamsungOne 400" panose="020B0503030303020204" pitchFamily="34" charset="0"/>
                        </a:rPr>
                        <a:t>October</a:t>
                      </a:r>
                    </a:p>
                  </a:txBody>
                  <a:tcPr/>
                </a:tc>
                <a:tc>
                  <a:txBody>
                    <a:bodyPr/>
                    <a:lstStyle/>
                    <a:p>
                      <a:pPr algn="l"/>
                      <a:r>
                        <a:rPr lang="en-GB" sz="1600" dirty="0">
                          <a:latin typeface="SamsungOne 400" panose="020B0503030303020204" pitchFamily="34" charset="0"/>
                          <a:ea typeface="SamsungOne 400" panose="020B0503030303020204" pitchFamily="34" charset="0"/>
                        </a:rPr>
                        <a:t>December</a:t>
                      </a:r>
                    </a:p>
                  </a:txBody>
                  <a:tcPr/>
                </a:tc>
                <a:tc>
                  <a:txBody>
                    <a:bodyPr/>
                    <a:lstStyle/>
                    <a:p>
                      <a:pPr algn="l"/>
                      <a:r>
                        <a:rPr lang="en-GB" sz="1600" dirty="0">
                          <a:latin typeface="SamsungOne 400" panose="020B0503030303020204" pitchFamily="34" charset="0"/>
                          <a:ea typeface="SamsungOne 400" panose="020B0503030303020204" pitchFamily="34" charset="0"/>
                        </a:rPr>
                        <a:t>Jan 2027</a:t>
                      </a:r>
                    </a:p>
                  </a:txBody>
                  <a:tcPr>
                    <a:solidFill>
                      <a:schemeClr val="accent4"/>
                    </a:solidFill>
                  </a:tcPr>
                </a:tc>
                <a:tc>
                  <a:txBody>
                    <a:bodyPr/>
                    <a:lstStyle/>
                    <a:p>
                      <a:pPr algn="l"/>
                      <a:r>
                        <a:rPr lang="en-GB" sz="1600" dirty="0">
                          <a:latin typeface="SamsungOne 400" panose="020B0503030303020204" pitchFamily="34" charset="0"/>
                          <a:ea typeface="SamsungOne 400" panose="020B0503030303020204" pitchFamily="34" charset="0"/>
                        </a:rPr>
                        <a:t>June 2027</a:t>
                      </a:r>
                    </a:p>
                  </a:txBody>
                  <a:tcPr>
                    <a:solidFill>
                      <a:schemeClr val="accent6">
                        <a:lumMod val="75000"/>
                      </a:schemeClr>
                    </a:solidFill>
                  </a:tcPr>
                </a:tc>
                <a:extLst>
                  <a:ext uri="{0D108BD9-81ED-4DB2-BD59-A6C34878D82A}">
                    <a16:rowId xmlns:a16="http://schemas.microsoft.com/office/drawing/2014/main" val="3790093113"/>
                  </a:ext>
                </a:extLst>
              </a:tr>
              <a:tr h="370840">
                <a:tc>
                  <a:txBody>
                    <a:bodyPr/>
                    <a:lstStyle/>
                    <a:p>
                      <a:pPr algn="l"/>
                      <a:endParaRPr lang="en-GB" sz="1600" dirty="0">
                        <a:latin typeface="SamsungOne 400" panose="020B0503030303020204" pitchFamily="34" charset="0"/>
                        <a:ea typeface="SamsungOne 400" panose="020B0503030303020204" pitchFamily="34" charset="0"/>
                      </a:endParaRPr>
                    </a:p>
                  </a:txBody>
                  <a:tcPr anchor="b"/>
                </a:tc>
                <a:tc>
                  <a:txBody>
                    <a:bodyPr/>
                    <a:lstStyle/>
                    <a:p>
                      <a:pPr algn="l"/>
                      <a:endParaRPr lang="en-GB" sz="1600" dirty="0">
                        <a:solidFill>
                          <a:schemeClr val="bg1"/>
                        </a:solidFill>
                        <a:latin typeface="SamsungOne 400" panose="020B0503030303020204" pitchFamily="34" charset="0"/>
                        <a:ea typeface="SamsungOne 400" panose="020B0503030303020204" pitchFamily="34" charset="0"/>
                      </a:endParaRPr>
                    </a:p>
                  </a:txBody>
                  <a:tcPr anchor="b">
                    <a:noFill/>
                  </a:tcPr>
                </a:tc>
                <a:tc>
                  <a:txBody>
                    <a:bodyPr/>
                    <a:lstStyle/>
                    <a:p>
                      <a:pPr algn="l"/>
                      <a:endParaRPr lang="en-GB" sz="1600" dirty="0">
                        <a:latin typeface="SamsungOne 400" panose="020B0503030303020204" pitchFamily="34" charset="0"/>
                        <a:ea typeface="SamsungOne 400" panose="020B0503030303020204" pitchFamily="34" charset="0"/>
                      </a:endParaRPr>
                    </a:p>
                  </a:txBody>
                  <a:tcPr anchor="b"/>
                </a:tc>
                <a:tc>
                  <a:txBody>
                    <a:bodyPr/>
                    <a:lstStyle/>
                    <a:p>
                      <a:pPr algn="l"/>
                      <a:endParaRPr lang="en-GB" sz="1600" dirty="0">
                        <a:latin typeface="SamsungOne 400" panose="020B0503030303020204" pitchFamily="34" charset="0"/>
                        <a:ea typeface="SamsungOne 400" panose="020B0503030303020204" pitchFamily="34" charset="0"/>
                      </a:endParaRPr>
                    </a:p>
                  </a:txBody>
                  <a:tcPr anchor="b"/>
                </a:tc>
                <a:tc>
                  <a:txBody>
                    <a:bodyPr/>
                    <a:lstStyle/>
                    <a:p>
                      <a:pPr algn="l"/>
                      <a:endParaRPr lang="en-GB" sz="1600" dirty="0">
                        <a:latin typeface="SamsungOne 400" panose="020B0503030303020204" pitchFamily="34" charset="0"/>
                        <a:ea typeface="SamsungOne 400" panose="020B0503030303020204" pitchFamily="34" charset="0"/>
                      </a:endParaRPr>
                    </a:p>
                  </a:txBody>
                  <a:tcPr anchor="b">
                    <a:noFill/>
                  </a:tcPr>
                </a:tc>
                <a:tc>
                  <a:txBody>
                    <a:bodyPr/>
                    <a:lstStyle/>
                    <a:p>
                      <a:pPr algn="l"/>
                      <a:endParaRPr lang="en-GB" sz="1600" dirty="0">
                        <a:latin typeface="SamsungOne 400" panose="020B0503030303020204" pitchFamily="34" charset="0"/>
                        <a:ea typeface="SamsungOne 400" panose="020B0503030303020204" pitchFamily="34" charset="0"/>
                      </a:endParaRPr>
                    </a:p>
                  </a:txBody>
                  <a:tcPr anchor="b"/>
                </a:tc>
                <a:tc>
                  <a:txBody>
                    <a:bodyPr/>
                    <a:lstStyle/>
                    <a:p>
                      <a:pPr algn="l"/>
                      <a:endParaRPr lang="en-GB" sz="1600" dirty="0">
                        <a:latin typeface="SamsungOne 400" panose="020B0503030303020204" pitchFamily="34" charset="0"/>
                        <a:ea typeface="SamsungOne 400" panose="020B0503030303020204" pitchFamily="34" charset="0"/>
                      </a:endParaRPr>
                    </a:p>
                  </a:txBody>
                  <a:tcPr anchor="b"/>
                </a:tc>
                <a:tc>
                  <a:txBody>
                    <a:bodyPr/>
                    <a:lstStyle/>
                    <a:p>
                      <a:pPr algn="l"/>
                      <a:endParaRPr lang="en-GB" sz="1600" dirty="0">
                        <a:latin typeface="SamsungOne 400" panose="020B0503030303020204" pitchFamily="34" charset="0"/>
                        <a:ea typeface="SamsungOne 400" panose="020B0503030303020204" pitchFamily="34" charset="0"/>
                      </a:endParaRPr>
                    </a:p>
                  </a:txBody>
                  <a:tcPr anchor="b">
                    <a:noFill/>
                  </a:tcPr>
                </a:tc>
                <a:tc>
                  <a:txBody>
                    <a:bodyPr/>
                    <a:lstStyle/>
                    <a:p>
                      <a:pPr algn="l"/>
                      <a:endParaRPr lang="en-GB" sz="1600" dirty="0">
                        <a:latin typeface="SamsungOne 400" panose="020B0503030303020204" pitchFamily="34" charset="0"/>
                        <a:ea typeface="SamsungOne 400" panose="020B0503030303020204" pitchFamily="34" charset="0"/>
                      </a:endParaRPr>
                    </a:p>
                  </a:txBody>
                  <a:tcPr anchor="b">
                    <a:noFill/>
                  </a:tcPr>
                </a:tc>
                <a:extLst>
                  <a:ext uri="{0D108BD9-81ED-4DB2-BD59-A6C34878D82A}">
                    <a16:rowId xmlns:a16="http://schemas.microsoft.com/office/drawing/2014/main" val="3830820093"/>
                  </a:ext>
                </a:extLst>
              </a:tr>
              <a:tr h="370840">
                <a:tc>
                  <a:txBody>
                    <a:bodyPr/>
                    <a:lstStyle/>
                    <a:p>
                      <a:pPr algn="l"/>
                      <a:r>
                        <a:rPr lang="en-GB" sz="1200" dirty="0">
                          <a:latin typeface="SamsungOne 400" panose="020B0503030303020204" pitchFamily="34" charset="0"/>
                          <a:ea typeface="SamsungOne 400" panose="020B0503030303020204" pitchFamily="34" charset="0"/>
                        </a:rPr>
                        <a:t>Application</a:t>
                      </a:r>
                      <a:r>
                        <a:rPr lang="en-GB" sz="1200" baseline="0" dirty="0">
                          <a:latin typeface="SamsungOne 400" panose="020B0503030303020204" pitchFamily="34" charset="0"/>
                          <a:ea typeface="SamsungOne 400" panose="020B0503030303020204" pitchFamily="34" charset="0"/>
                        </a:rPr>
                        <a:t> Start</a:t>
                      </a:r>
                      <a:endParaRPr lang="en-GB" sz="1200" dirty="0">
                        <a:latin typeface="SamsungOne 400" panose="020B0503030303020204" pitchFamily="34" charset="0"/>
                        <a:ea typeface="SamsungOne 400" panose="020B0503030303020204" pitchFamily="34" charset="0"/>
                      </a:endParaRPr>
                    </a:p>
                  </a:txBody>
                  <a:tcPr/>
                </a:tc>
                <a:tc>
                  <a:txBody>
                    <a:bodyPr/>
                    <a:lstStyle/>
                    <a:p>
                      <a:pPr algn="l"/>
                      <a:r>
                        <a:rPr lang="en-GB" sz="1200" b="1" dirty="0">
                          <a:solidFill>
                            <a:schemeClr val="bg1"/>
                          </a:solidFill>
                          <a:latin typeface="SamsungOne 400" panose="020B0503030303020204" pitchFamily="34" charset="0"/>
                          <a:ea typeface="SamsungOne 400" panose="020B0503030303020204" pitchFamily="34" charset="0"/>
                        </a:rPr>
                        <a:t>Application Deadline</a:t>
                      </a:r>
                    </a:p>
                  </a:txBody>
                  <a:tcPr>
                    <a:solidFill>
                      <a:schemeClr val="accent5">
                        <a:lumMod val="75000"/>
                      </a:schemeClr>
                    </a:solidFill>
                  </a:tcPr>
                </a:tc>
                <a:tc>
                  <a:txBody>
                    <a:bodyPr/>
                    <a:lstStyle/>
                    <a:p>
                      <a:pPr algn="l"/>
                      <a:r>
                        <a:rPr lang="en-GB" sz="1200" dirty="0">
                          <a:latin typeface="SamsungOne 400" panose="020B0503030303020204" pitchFamily="34" charset="0"/>
                          <a:ea typeface="SamsungOne 400" panose="020B0503030303020204" pitchFamily="34" charset="0"/>
                        </a:rPr>
                        <a:t>Review Phase</a:t>
                      </a:r>
                    </a:p>
                  </a:txBody>
                  <a:tcPr/>
                </a:tc>
                <a:tc>
                  <a:txBody>
                    <a:bodyPr/>
                    <a:lstStyle/>
                    <a:p>
                      <a:pPr algn="l"/>
                      <a:r>
                        <a:rPr lang="en-GB" sz="1200" dirty="0">
                          <a:latin typeface="SamsungOne 400" panose="020B0503030303020204" pitchFamily="34" charset="0"/>
                          <a:ea typeface="SamsungOne 400" panose="020B0503030303020204" pitchFamily="34" charset="0"/>
                        </a:rPr>
                        <a:t>Shortlist selection &amp; Invitation to Pitch Day</a:t>
                      </a:r>
                    </a:p>
                  </a:txBody>
                  <a:tcPr/>
                </a:tc>
                <a:tc>
                  <a:txBody>
                    <a:bodyPr/>
                    <a:lstStyle/>
                    <a:p>
                      <a:pPr algn="l"/>
                      <a:r>
                        <a:rPr lang="en-GB" sz="1200" dirty="0">
                          <a:latin typeface="SamsungOne 400" panose="020B0503030303020204" pitchFamily="34" charset="0"/>
                          <a:ea typeface="SamsungOne 400" panose="020B0503030303020204" pitchFamily="34" charset="0"/>
                        </a:rPr>
                        <a:t>Pitch Day</a:t>
                      </a:r>
                    </a:p>
                  </a:txBody>
                  <a:tcPr>
                    <a:solidFill>
                      <a:schemeClr val="accent4"/>
                    </a:solidFill>
                  </a:tcPr>
                </a:tc>
                <a:tc>
                  <a:txBody>
                    <a:bodyPr/>
                    <a:lstStyle/>
                    <a:p>
                      <a:pPr algn="l"/>
                      <a:r>
                        <a:rPr lang="en-GB" sz="1200" dirty="0">
                          <a:latin typeface="SamsungOne 400" panose="020B0503030303020204" pitchFamily="34" charset="0"/>
                          <a:ea typeface="SamsungOne 400" panose="020B0503030303020204" pitchFamily="34" charset="0"/>
                        </a:rPr>
                        <a:t>Final selection</a:t>
                      </a:r>
                      <a:r>
                        <a:rPr lang="en-GB" sz="1200" baseline="0" dirty="0">
                          <a:latin typeface="SamsungOne 400" panose="020B0503030303020204" pitchFamily="34" charset="0"/>
                          <a:ea typeface="SamsungOne 400" panose="020B0503030303020204" pitchFamily="34" charset="0"/>
                        </a:rPr>
                        <a:t> &amp; </a:t>
                      </a:r>
                      <a:r>
                        <a:rPr lang="en-GB" sz="1200" dirty="0">
                          <a:latin typeface="SamsungOne 400" panose="020B0503030303020204" pitchFamily="34" charset="0"/>
                          <a:ea typeface="SamsungOne 400" panose="020B0503030303020204" pitchFamily="34" charset="0"/>
                        </a:rPr>
                        <a:t> Contract discussion</a:t>
                      </a:r>
                    </a:p>
                  </a:txBody>
                  <a:tcPr/>
                </a:tc>
                <a:tc>
                  <a:txBody>
                    <a:bodyPr/>
                    <a:lstStyle/>
                    <a:p>
                      <a:pPr algn="l"/>
                      <a:r>
                        <a:rPr lang="en-GB" sz="1200" dirty="0">
                          <a:latin typeface="SamsungOne 400" panose="020B0503030303020204" pitchFamily="34" charset="0"/>
                          <a:ea typeface="SamsungOne 400" panose="020B0503030303020204" pitchFamily="34" charset="0"/>
                        </a:rPr>
                        <a:t>Contract signed</a:t>
                      </a:r>
                    </a:p>
                  </a:txBody>
                  <a:tcPr/>
                </a:tc>
                <a:tc>
                  <a:txBody>
                    <a:bodyPr/>
                    <a:lstStyle/>
                    <a:p>
                      <a:pPr algn="l"/>
                      <a:r>
                        <a:rPr lang="en-GB" sz="1200" dirty="0">
                          <a:latin typeface="SamsungOne 400" panose="020B0503030303020204" pitchFamily="34" charset="0"/>
                          <a:ea typeface="SamsungOne 400" panose="020B0503030303020204" pitchFamily="34" charset="0"/>
                        </a:rPr>
                        <a:t>Project Start</a:t>
                      </a:r>
                    </a:p>
                  </a:txBody>
                  <a:tcPr>
                    <a:solidFill>
                      <a:schemeClr val="accent4"/>
                    </a:solidFill>
                  </a:tcPr>
                </a:tc>
                <a:tc>
                  <a:txBody>
                    <a:bodyPr/>
                    <a:lstStyle/>
                    <a:p>
                      <a:pPr algn="l"/>
                      <a:r>
                        <a:rPr lang="en-GB" sz="1200" dirty="0">
                          <a:latin typeface="SamsungOne 400" panose="020B0503030303020204" pitchFamily="34" charset="0"/>
                          <a:ea typeface="SamsungOne 400" panose="020B0503030303020204" pitchFamily="34" charset="0"/>
                        </a:rPr>
                        <a:t>Project end &amp; Demo Day</a:t>
                      </a:r>
                    </a:p>
                  </a:txBody>
                  <a:tcPr>
                    <a:solidFill>
                      <a:schemeClr val="accent6">
                        <a:lumMod val="75000"/>
                      </a:schemeClr>
                    </a:solidFill>
                  </a:tcPr>
                </a:tc>
                <a:extLst>
                  <a:ext uri="{0D108BD9-81ED-4DB2-BD59-A6C34878D82A}">
                    <a16:rowId xmlns:a16="http://schemas.microsoft.com/office/drawing/2014/main" val="2675913772"/>
                  </a:ext>
                </a:extLst>
              </a:tr>
            </a:tbl>
          </a:graphicData>
        </a:graphic>
      </p:graphicFrame>
      <p:sp>
        <p:nvSpPr>
          <p:cNvPr id="5" name="object 2"/>
          <p:cNvSpPr txBox="1">
            <a:spLocks/>
          </p:cNvSpPr>
          <p:nvPr/>
        </p:nvSpPr>
        <p:spPr>
          <a:xfrm>
            <a:off x="0" y="192505"/>
            <a:ext cx="9408695" cy="116706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Samsung Sharp Sans Bold" pitchFamily="50" charset="0"/>
                <a:ea typeface="Samsung Sharp Sans Bold" pitchFamily="50" charset="0"/>
                <a:cs typeface="Samsung Sharp Sans Bold" pitchFamily="50" charset="0"/>
              </a:defRPr>
            </a:lvl1pPr>
          </a:lstStyle>
          <a:p>
            <a:r>
              <a:rPr lang="en-GB" b="1" dirty="0">
                <a:solidFill>
                  <a:prstClr val="black"/>
                </a:solidFill>
                <a:latin typeface="SamsungOne 400C" panose="020B0506030303020204" pitchFamily="34" charset="0"/>
                <a:ea typeface="SamsungOne 400C" panose="020B0506030303020204" pitchFamily="34" charset="0"/>
              </a:rPr>
              <a:t>Samsung Mobile Advance 2026 schedule</a:t>
            </a:r>
            <a:br>
              <a:rPr lang="en-GB" b="1" dirty="0">
                <a:solidFill>
                  <a:prstClr val="black"/>
                </a:solidFill>
                <a:latin typeface="SamsungOne 400C" panose="020B0506030303020204" pitchFamily="34" charset="0"/>
                <a:ea typeface="SamsungOne 400C" panose="020B0506030303020204" pitchFamily="34" charset="0"/>
              </a:rPr>
            </a:br>
            <a:endParaRPr lang="en-GB" b="1" dirty="0">
              <a:solidFill>
                <a:prstClr val="black"/>
              </a:solidFill>
              <a:latin typeface="SamsungOne 400C" panose="020B0506030303020204" pitchFamily="34" charset="0"/>
              <a:ea typeface="SamsungOne 400C" panose="020B0506030303020204" pitchFamily="34" charset="0"/>
            </a:endParaRPr>
          </a:p>
        </p:txBody>
      </p:sp>
      <p:cxnSp>
        <p:nvCxnSpPr>
          <p:cNvPr id="11" name="Straight Connector 10"/>
          <p:cNvCxnSpPr/>
          <p:nvPr/>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8"/>
          <p:cNvSpPr txBox="1">
            <a:spLocks/>
          </p:cNvSpPr>
          <p:nvPr/>
        </p:nvSpPr>
        <p:spPr>
          <a:xfrm>
            <a:off x="5488477" y="3721941"/>
            <a:ext cx="3559386" cy="73866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msungOne-700" panose="020B0803030303020204" pitchFamily="34" charset="0"/>
                <a:ea typeface="SamsungOne-700" panose="020B08030303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msungOne-700" panose="020B0803030303020204" pitchFamily="34" charset="0"/>
                <a:ea typeface="SamsungOne-700" panose="020B08030303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msungOne-700" panose="020B0803030303020204" pitchFamily="34" charset="0"/>
                <a:ea typeface="SamsungOne-700" panose="020B08030303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0"/>
              </a:spcBef>
              <a:buNone/>
            </a:pPr>
            <a:r>
              <a:rPr lang="en-GB" sz="1400" dirty="0">
                <a:latin typeface="SamsungOne 400C" panose="020B0506030303020204" pitchFamily="34" charset="0"/>
                <a:ea typeface="SamsungOne 400C" panose="020B0506030303020204" pitchFamily="34" charset="0"/>
              </a:rPr>
              <a:t>We intend to hold the Pitch Day as an online event but we may also be able to arrange in-person pitch at our China office</a:t>
            </a:r>
          </a:p>
        </p:txBody>
      </p:sp>
      <p:cxnSp>
        <p:nvCxnSpPr>
          <p:cNvPr id="4" name="Elbow Connector 3"/>
          <p:cNvCxnSpPr>
            <a:cxnSpLocks/>
            <a:stCxn id="15" idx="0"/>
            <a:endCxn id="8" idx="2"/>
          </p:cNvCxnSpPr>
          <p:nvPr/>
        </p:nvCxnSpPr>
        <p:spPr>
          <a:xfrm rot="16200000" flipV="1">
            <a:off x="6334700" y="2788471"/>
            <a:ext cx="589452" cy="12774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8"/>
          <p:cNvSpPr txBox="1">
            <a:spLocks/>
          </p:cNvSpPr>
          <p:nvPr/>
        </p:nvSpPr>
        <p:spPr>
          <a:xfrm>
            <a:off x="8196970" y="4958328"/>
            <a:ext cx="3078877" cy="1169551"/>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msungOne-700" panose="020B0803030303020204" pitchFamily="34" charset="0"/>
                <a:ea typeface="SamsungOne-700" panose="020B08030303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msungOne-700" panose="020B0803030303020204" pitchFamily="34" charset="0"/>
                <a:ea typeface="SamsungOne-700" panose="020B08030303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msungOne-700" panose="020B0803030303020204" pitchFamily="34" charset="0"/>
                <a:ea typeface="SamsungOne-700" panose="020B08030303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0"/>
              </a:spcBef>
              <a:buNone/>
            </a:pPr>
            <a:r>
              <a:rPr lang="en-GB" sz="1400" dirty="0">
                <a:latin typeface="SamsungOne 400C" panose="020B0506030303020204" pitchFamily="34" charset="0"/>
                <a:ea typeface="SamsungOne 400C" panose="020B0506030303020204" pitchFamily="34" charset="0"/>
              </a:rPr>
              <a:t>The Demo Day may be a in-person event in our China office or an online event, where you will present the outcome of your project to relevant product and R&amp;D teams in Samsung</a:t>
            </a:r>
          </a:p>
        </p:txBody>
      </p:sp>
      <p:cxnSp>
        <p:nvCxnSpPr>
          <p:cNvPr id="6" name="Straight Arrow Connector 5"/>
          <p:cNvCxnSpPr/>
          <p:nvPr/>
        </p:nvCxnSpPr>
        <p:spPr>
          <a:xfrm flipV="1">
            <a:off x="883424" y="1934165"/>
            <a:ext cx="10560205" cy="0"/>
          </a:xfrm>
          <a:prstGeom prst="straightConnector1">
            <a:avLst/>
          </a:prstGeom>
          <a:ln w="50800" cmpd="sng">
            <a:solidFill>
              <a:schemeClr val="tx1"/>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400C" panose="020B0506030303020204" pitchFamily="34" charset="0"/>
                <a:ea typeface="SamsungOne 400C" panose="020B0506030303020204" pitchFamily="34" charset="0"/>
              </a:rPr>
              <a:t>Samsung Mobile Advance  2026</a:t>
            </a:r>
          </a:p>
        </p:txBody>
      </p:sp>
    </p:spTree>
    <p:extLst>
      <p:ext uri="{BB962C8B-B14F-4D97-AF65-F5344CB8AC3E}">
        <p14:creationId xmlns:p14="http://schemas.microsoft.com/office/powerpoint/2010/main" val="54225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p:cNvSpPr>
            <a:spLocks noGrp="1"/>
          </p:cNvSpPr>
          <p:nvPr>
            <p:ph idx="4294967295"/>
          </p:nvPr>
        </p:nvSpPr>
        <p:spPr>
          <a:xfrm>
            <a:off x="268355" y="2628971"/>
            <a:ext cx="5734092" cy="965345"/>
          </a:xfrm>
          <a:prstGeom prst="rect">
            <a:avLst/>
          </a:prstGeom>
        </p:spPr>
        <p:txBody>
          <a:bodyPr>
            <a:normAutofit/>
          </a:bodyPr>
          <a:lstStyle/>
          <a:p>
            <a:pPr marL="0" indent="0">
              <a:lnSpc>
                <a:spcPct val="100000"/>
              </a:lnSpc>
              <a:spcBef>
                <a:spcPts val="3000"/>
              </a:spcBef>
              <a:buNone/>
            </a:pPr>
            <a:r>
              <a:rPr lang="en-GB" sz="1800" dirty="0">
                <a:latin typeface="SamsungOne 400C" panose="020B0506030303020204" pitchFamily="34" charset="0"/>
                <a:ea typeface="SamsungOne 400C" panose="020B0506030303020204" pitchFamily="34" charset="0"/>
              </a:rPr>
              <a:t>Even if your proposal is not selected for funding, you may get </a:t>
            </a:r>
            <a:r>
              <a:rPr lang="en-GB" sz="1800" b="1" dirty="0">
                <a:latin typeface="SamsungOne 400C" panose="020B0506030303020204" pitchFamily="34" charset="0"/>
                <a:ea typeface="SamsungOne 400C" panose="020B0506030303020204" pitchFamily="34" charset="0"/>
              </a:rPr>
              <a:t>valuable feedback </a:t>
            </a:r>
            <a:r>
              <a:rPr lang="en-GB" sz="1800" dirty="0">
                <a:latin typeface="SamsungOne 400C" panose="020B0506030303020204" pitchFamily="34" charset="0"/>
                <a:ea typeface="SamsungOne 400C" panose="020B0506030303020204" pitchFamily="34" charset="0"/>
              </a:rPr>
              <a:t>from our team that will help you improve on your proposal or target new use-cases</a:t>
            </a:r>
          </a:p>
        </p:txBody>
      </p:sp>
      <p:sp>
        <p:nvSpPr>
          <p:cNvPr id="5" name="object 2"/>
          <p:cNvSpPr txBox="1">
            <a:spLocks/>
          </p:cNvSpPr>
          <p:nvPr/>
        </p:nvSpPr>
        <p:spPr>
          <a:xfrm>
            <a:off x="0" y="192505"/>
            <a:ext cx="9408695" cy="116706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Samsung Sharp Sans Bold" pitchFamily="50" charset="0"/>
                <a:ea typeface="Samsung Sharp Sans Bold" pitchFamily="50" charset="0"/>
                <a:cs typeface="Samsung Sharp Sans Bold" pitchFamily="50" charset="0"/>
              </a:defRPr>
            </a:lvl1pPr>
          </a:lstStyle>
          <a:p>
            <a:r>
              <a:rPr lang="en-GB" b="1" dirty="0">
                <a:solidFill>
                  <a:prstClr val="black"/>
                </a:solidFill>
                <a:latin typeface="SamsungOne 400C" panose="020B0506030303020204" pitchFamily="34" charset="0"/>
                <a:ea typeface="SamsungOne 400C" panose="020B0506030303020204" pitchFamily="34" charset="0"/>
              </a:rPr>
              <a:t>Why you should apply</a:t>
            </a:r>
            <a:br>
              <a:rPr lang="en-GB" b="1" dirty="0">
                <a:solidFill>
                  <a:prstClr val="black"/>
                </a:solidFill>
                <a:latin typeface="SamsungOne 400C" panose="020B0506030303020204" pitchFamily="34" charset="0"/>
                <a:ea typeface="SamsungOne 400C" panose="020B0506030303020204" pitchFamily="34" charset="0"/>
              </a:rPr>
            </a:br>
            <a:endParaRPr lang="en-GB" b="1" dirty="0">
              <a:solidFill>
                <a:prstClr val="black"/>
              </a:solidFill>
              <a:latin typeface="SamsungOne 400C" panose="020B0506030303020204" pitchFamily="34" charset="0"/>
              <a:ea typeface="SamsungOne 400C" panose="020B0506030303020204" pitchFamily="34" charset="0"/>
            </a:endParaRPr>
          </a:p>
        </p:txBody>
      </p:sp>
      <p:cxnSp>
        <p:nvCxnSpPr>
          <p:cNvPr id="11" name="Straight Connector 10"/>
          <p:cNvCxnSpPr/>
          <p:nvPr/>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8"/>
          <p:cNvSpPr txBox="1">
            <a:spLocks/>
          </p:cNvSpPr>
          <p:nvPr/>
        </p:nvSpPr>
        <p:spPr>
          <a:xfrm>
            <a:off x="268355" y="3914811"/>
            <a:ext cx="4593355" cy="17070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msungOne-700" panose="020B0803030303020204" pitchFamily="34" charset="0"/>
                <a:ea typeface="SamsungOne-700" panose="020B08030303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msungOne-700" panose="020B0803030303020204" pitchFamily="34" charset="0"/>
                <a:ea typeface="SamsungOne-700" panose="020B08030303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msungOne-700" panose="020B0803030303020204" pitchFamily="34" charset="0"/>
                <a:ea typeface="SamsungOne-700" panose="020B08030303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0"/>
              </a:spcBef>
              <a:buNone/>
            </a:pPr>
            <a:r>
              <a:rPr lang="en-GB" sz="1800" dirty="0">
                <a:latin typeface="SamsungOne 400C" panose="020B0506030303020204" pitchFamily="34" charset="0"/>
                <a:ea typeface="SamsungOne 400C" panose="020B0506030303020204" pitchFamily="34" charset="0"/>
              </a:rPr>
              <a:t>The programme is focused on getting third-party technology into our products. Several alumni have received </a:t>
            </a:r>
            <a:r>
              <a:rPr lang="en-GB" sz="1800" b="1" dirty="0">
                <a:latin typeface="SamsungOne 400C" panose="020B0506030303020204" pitchFamily="34" charset="0"/>
                <a:ea typeface="SamsungOne 400C" panose="020B0506030303020204" pitchFamily="34" charset="0"/>
              </a:rPr>
              <a:t>further investment </a:t>
            </a:r>
            <a:r>
              <a:rPr lang="en-GB" sz="1800" dirty="0">
                <a:latin typeface="SamsungOne 400C" panose="020B0506030303020204" pitchFamily="34" charset="0"/>
                <a:ea typeface="SamsungOne 400C" panose="020B0506030303020204" pitchFamily="34" charset="0"/>
              </a:rPr>
              <a:t>and have </a:t>
            </a:r>
            <a:r>
              <a:rPr lang="en-GB" sz="1800" b="1" dirty="0">
                <a:latin typeface="SamsungOne 400C" panose="020B0506030303020204" pitchFamily="34" charset="0"/>
                <a:ea typeface="SamsungOne 400C" panose="020B0506030303020204" pitchFamily="34" charset="0"/>
              </a:rPr>
              <a:t>commercialised</a:t>
            </a:r>
            <a:r>
              <a:rPr lang="en-GB" sz="1800" dirty="0">
                <a:latin typeface="SamsungOne 400C" panose="020B0506030303020204" pitchFamily="34" charset="0"/>
                <a:ea typeface="SamsungOne 400C" panose="020B0506030303020204" pitchFamily="34" charset="0"/>
              </a:rPr>
              <a:t> their solutions with Samsung</a:t>
            </a:r>
          </a:p>
        </p:txBody>
      </p:sp>
      <p:sp>
        <p:nvSpPr>
          <p:cNvPr id="13" name="Content Placeholder 8"/>
          <p:cNvSpPr txBox="1">
            <a:spLocks/>
          </p:cNvSpPr>
          <p:nvPr/>
        </p:nvSpPr>
        <p:spPr>
          <a:xfrm>
            <a:off x="268355" y="1359569"/>
            <a:ext cx="7622405" cy="9489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msungOne-700" panose="020B0803030303020204" pitchFamily="34" charset="0"/>
                <a:ea typeface="SamsungOne-700" panose="020B08030303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msungOne-700" panose="020B0803030303020204" pitchFamily="34" charset="0"/>
                <a:ea typeface="SamsungOne-700" panose="020B08030303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msungOne-700" panose="020B0803030303020204" pitchFamily="34" charset="0"/>
                <a:ea typeface="SamsungOne-700" panose="020B08030303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0"/>
              </a:spcBef>
              <a:buNone/>
            </a:pPr>
            <a:r>
              <a:rPr lang="en-GB" sz="1800" dirty="0">
                <a:latin typeface="SamsungOne 400C" panose="020B0506030303020204" pitchFamily="34" charset="0"/>
                <a:ea typeface="SamsungOne 400C" panose="020B0506030303020204" pitchFamily="34" charset="0"/>
              </a:rPr>
              <a:t>The programme provides </a:t>
            </a:r>
            <a:r>
              <a:rPr lang="en-GB" sz="1800" b="1" dirty="0">
                <a:latin typeface="SamsungOne 400C" panose="020B0506030303020204" pitchFamily="34" charset="0"/>
                <a:ea typeface="SamsungOne 400C" panose="020B0506030303020204" pitchFamily="34" charset="0"/>
              </a:rPr>
              <a:t>wide visibility </a:t>
            </a:r>
            <a:r>
              <a:rPr lang="en-GB" sz="1800" dirty="0">
                <a:latin typeface="SamsungOne 400C" panose="020B0506030303020204" pitchFamily="34" charset="0"/>
                <a:ea typeface="SamsungOne 400C" panose="020B0506030303020204" pitchFamily="34" charset="0"/>
              </a:rPr>
              <a:t>across various product and R&amp;D teams at Samsung Mobile. It is a </a:t>
            </a:r>
            <a:r>
              <a:rPr lang="en-GB" sz="1800" b="1" dirty="0">
                <a:latin typeface="SamsungOne 400C" panose="020B0506030303020204" pitchFamily="34" charset="0"/>
                <a:ea typeface="SamsungOne 400C" panose="020B0506030303020204" pitchFamily="34" charset="0"/>
              </a:rPr>
              <a:t>fast-track </a:t>
            </a:r>
            <a:r>
              <a:rPr lang="en-GB" sz="1800" dirty="0">
                <a:latin typeface="SamsungOne 400C" panose="020B0506030303020204" pitchFamily="34" charset="0"/>
                <a:ea typeface="SamsungOne 400C" panose="020B0506030303020204" pitchFamily="34" charset="0"/>
              </a:rPr>
              <a:t>way to get your ideas and technology in front of the eyes of key decision-makers at Samsung Mobile</a:t>
            </a:r>
          </a:p>
        </p:txBody>
      </p:sp>
      <p:sp>
        <p:nvSpPr>
          <p:cNvPr id="9"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400C" panose="020B0506030303020204" pitchFamily="34" charset="0"/>
                <a:ea typeface="SamsungOne 400C" panose="020B0506030303020204" pitchFamily="34" charset="0"/>
              </a:rPr>
              <a:t>Samsung Mobile Advance  2026</a:t>
            </a:r>
          </a:p>
        </p:txBody>
      </p:sp>
      <p:pic>
        <p:nvPicPr>
          <p:cNvPr id="14" name="Picture 8" descr="[Galaxy Unpacked 2026] A First Look at the Galaxy S26 Series: Samsung’s Most Intuitive AI Phone Y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907" y="2103885"/>
            <a:ext cx="5905682" cy="442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9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Elbow Connector 6">
            <a:extLst>
              <a:ext uri="{FF2B5EF4-FFF2-40B4-BE49-F238E27FC236}">
                <a16:creationId xmlns:a16="http://schemas.microsoft.com/office/drawing/2014/main" id="{87ADDB9E-1B0F-4FF1-9446-FCA44D54EDF7}"/>
              </a:ext>
            </a:extLst>
          </p:cNvPr>
          <p:cNvCxnSpPr>
            <a:cxnSpLocks/>
          </p:cNvCxnSpPr>
          <p:nvPr/>
        </p:nvCxnSpPr>
        <p:spPr>
          <a:xfrm flipH="1">
            <a:off x="1005563" y="4864656"/>
            <a:ext cx="2481313" cy="5023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Elbow Connector 28"/>
          <p:cNvCxnSpPr>
            <a:cxnSpLocks/>
          </p:cNvCxnSpPr>
          <p:nvPr/>
        </p:nvCxnSpPr>
        <p:spPr>
          <a:xfrm rot="5400000">
            <a:off x="9444335" y="2071732"/>
            <a:ext cx="1735090" cy="149750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 name="Elbow Connector 6"/>
          <p:cNvCxnSpPr>
            <a:cxnSpLocks/>
          </p:cNvCxnSpPr>
          <p:nvPr/>
        </p:nvCxnSpPr>
        <p:spPr>
          <a:xfrm rot="16200000" flipH="1">
            <a:off x="2518205" y="983565"/>
            <a:ext cx="956653" cy="3717242"/>
          </a:xfrm>
          <a:prstGeom prst="bentConnector2">
            <a:avLst/>
          </a:prstGeom>
        </p:spPr>
        <p:style>
          <a:lnRef idx="1">
            <a:schemeClr val="accent1"/>
          </a:lnRef>
          <a:fillRef idx="0">
            <a:schemeClr val="accent1"/>
          </a:fillRef>
          <a:effectRef idx="0">
            <a:schemeClr val="accent1"/>
          </a:effectRef>
          <a:fontRef idx="minor">
            <a:schemeClr val="tx1"/>
          </a:fontRef>
        </p:style>
      </p:cxnSp>
      <p:grpSp>
        <p:nvGrpSpPr>
          <p:cNvPr id="15" name="그룹 14">
            <a:extLst>
              <a:ext uri="{FF2B5EF4-FFF2-40B4-BE49-F238E27FC236}">
                <a16:creationId xmlns:a16="http://schemas.microsoft.com/office/drawing/2014/main" id="{1B7031F0-43B8-490E-943C-E303B115465C}"/>
              </a:ext>
            </a:extLst>
          </p:cNvPr>
          <p:cNvGrpSpPr>
            <a:grpSpLocks noChangeAspect="1"/>
          </p:cNvGrpSpPr>
          <p:nvPr/>
        </p:nvGrpSpPr>
        <p:grpSpPr>
          <a:xfrm>
            <a:off x="3162554" y="4180581"/>
            <a:ext cx="5879729" cy="1908000"/>
            <a:chOff x="2996545" y="4440169"/>
            <a:chExt cx="5879729" cy="1911367"/>
          </a:xfrm>
        </p:grpSpPr>
        <p:pic>
          <p:nvPicPr>
            <p:cNvPr id="10" name="그림 9">
              <a:extLst>
                <a:ext uri="{FF2B5EF4-FFF2-40B4-BE49-F238E27FC236}">
                  <a16:creationId xmlns:a16="http://schemas.microsoft.com/office/drawing/2014/main" id="{78B2EEFE-9FE0-49AC-B5ED-BD429D7F4668}"/>
                </a:ext>
              </a:extLst>
            </p:cNvPr>
            <p:cNvPicPr>
              <a:picLocks noChangeAspect="1"/>
            </p:cNvPicPr>
            <p:nvPr/>
          </p:nvPicPr>
          <p:blipFill>
            <a:blip r:embed="rId3"/>
            <a:stretch>
              <a:fillRect/>
            </a:stretch>
          </p:blipFill>
          <p:spPr>
            <a:xfrm>
              <a:off x="2996545" y="4440169"/>
              <a:ext cx="5879729" cy="1911367"/>
            </a:xfrm>
            <a:prstGeom prst="rect">
              <a:avLst/>
            </a:prstGeom>
          </p:spPr>
        </p:pic>
        <p:sp>
          <p:nvSpPr>
            <p:cNvPr id="19" name="직사각형 18">
              <a:extLst>
                <a:ext uri="{FF2B5EF4-FFF2-40B4-BE49-F238E27FC236}">
                  <a16:creationId xmlns:a16="http://schemas.microsoft.com/office/drawing/2014/main" id="{4A8714D7-C986-440E-830C-923D057EEB2E}"/>
                </a:ext>
              </a:extLst>
            </p:cNvPr>
            <p:cNvSpPr/>
            <p:nvPr/>
          </p:nvSpPr>
          <p:spPr>
            <a:xfrm>
              <a:off x="8556045" y="5256452"/>
              <a:ext cx="272076" cy="25339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 name="그룹 12">
            <a:extLst>
              <a:ext uri="{FF2B5EF4-FFF2-40B4-BE49-F238E27FC236}">
                <a16:creationId xmlns:a16="http://schemas.microsoft.com/office/drawing/2014/main" id="{6070E8E7-98EC-47D2-B7F0-B9B45994F40E}"/>
              </a:ext>
            </a:extLst>
          </p:cNvPr>
          <p:cNvGrpSpPr>
            <a:grpSpLocks noChangeAspect="1"/>
          </p:cNvGrpSpPr>
          <p:nvPr/>
        </p:nvGrpSpPr>
        <p:grpSpPr>
          <a:xfrm>
            <a:off x="2281570" y="2193173"/>
            <a:ext cx="7833981" cy="1908000"/>
            <a:chOff x="1620520" y="2214813"/>
            <a:chExt cx="9250680" cy="2253043"/>
          </a:xfrm>
        </p:grpSpPr>
        <p:pic>
          <p:nvPicPr>
            <p:cNvPr id="5" name="그림 4">
              <a:extLst>
                <a:ext uri="{FF2B5EF4-FFF2-40B4-BE49-F238E27FC236}">
                  <a16:creationId xmlns:a16="http://schemas.microsoft.com/office/drawing/2014/main" id="{ECA23F85-AB65-4036-AB15-28E4A7BA45F3}"/>
                </a:ext>
              </a:extLst>
            </p:cNvPr>
            <p:cNvPicPr>
              <a:picLocks noChangeAspect="1"/>
            </p:cNvPicPr>
            <p:nvPr/>
          </p:nvPicPr>
          <p:blipFill>
            <a:blip r:embed="rId4"/>
            <a:stretch>
              <a:fillRect/>
            </a:stretch>
          </p:blipFill>
          <p:spPr>
            <a:xfrm>
              <a:off x="1620520" y="2214813"/>
              <a:ext cx="9250680" cy="2253043"/>
            </a:xfrm>
            <a:prstGeom prst="rect">
              <a:avLst/>
            </a:prstGeom>
          </p:spPr>
        </p:pic>
        <p:sp>
          <p:nvSpPr>
            <p:cNvPr id="12" name="직사각형 11">
              <a:extLst>
                <a:ext uri="{FF2B5EF4-FFF2-40B4-BE49-F238E27FC236}">
                  <a16:creationId xmlns:a16="http://schemas.microsoft.com/office/drawing/2014/main" id="{0E9DB32E-A4A4-4AB3-AC7C-65294B35A927}"/>
                </a:ext>
              </a:extLst>
            </p:cNvPr>
            <p:cNvSpPr/>
            <p:nvPr/>
          </p:nvSpPr>
          <p:spPr>
            <a:xfrm>
              <a:off x="1764558" y="3130532"/>
              <a:ext cx="379046" cy="30648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B160B551-8E5B-4ABD-83B1-DF8036072AF4}"/>
                </a:ext>
              </a:extLst>
            </p:cNvPr>
            <p:cNvSpPr/>
            <p:nvPr/>
          </p:nvSpPr>
          <p:spPr>
            <a:xfrm>
              <a:off x="10373799" y="3188089"/>
              <a:ext cx="379046" cy="30648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 name="Content Placeholder 8"/>
          <p:cNvSpPr txBox="1">
            <a:spLocks/>
          </p:cNvSpPr>
          <p:nvPr/>
        </p:nvSpPr>
        <p:spPr>
          <a:xfrm>
            <a:off x="9029447" y="5344086"/>
            <a:ext cx="3162553" cy="1074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msungOne-700" panose="020B0803030303020204" pitchFamily="34" charset="0"/>
                <a:ea typeface="SamsungOne-700" panose="020B08030303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msungOne-700" panose="020B0803030303020204" pitchFamily="34" charset="0"/>
                <a:ea typeface="SamsungOne-700" panose="020B08030303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msungOne-700" panose="020B0803030303020204" pitchFamily="34" charset="0"/>
                <a:ea typeface="SamsungOne-700" panose="020B08030303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dirty="0">
                <a:latin typeface="SamsungOne 400C" panose="020B0506030303020204" pitchFamily="34" charset="0"/>
                <a:ea typeface="SamsungOne 400C" panose="020B0506030303020204" pitchFamily="34" charset="0"/>
              </a:rPr>
              <a:t>* Products and services that rely on accessories are overall slightly less likely to be considered for Samsung Mobile Advance</a:t>
            </a:r>
          </a:p>
          <a:p>
            <a:pPr>
              <a:lnSpc>
                <a:spcPct val="110000"/>
              </a:lnSpc>
            </a:pPr>
            <a:endParaRPr lang="en-GB" sz="1400" dirty="0">
              <a:latin typeface="SamsungOne 400C" panose="020B0506030303020204" pitchFamily="34" charset="0"/>
              <a:ea typeface="SamsungOne 400C" panose="020B0506030303020204" pitchFamily="34" charset="0"/>
            </a:endParaRPr>
          </a:p>
        </p:txBody>
      </p:sp>
      <p:sp>
        <p:nvSpPr>
          <p:cNvPr id="8" name="object 2"/>
          <p:cNvSpPr txBox="1">
            <a:spLocks noGrp="1"/>
          </p:cNvSpPr>
          <p:nvPr>
            <p:ph type="ctrTitle" idx="4294967295"/>
          </p:nvPr>
        </p:nvSpPr>
        <p:spPr>
          <a:xfrm>
            <a:off x="254001" y="257591"/>
            <a:ext cx="9861550" cy="1166812"/>
          </a:xfrm>
          <a:prstGeom prst="rect">
            <a:avLst/>
          </a:prstGeom>
        </p:spPr>
        <p:txBody>
          <a:bodyPr>
            <a:normAutofit/>
          </a:bodyPr>
          <a:lstStyle/>
          <a:p>
            <a:r>
              <a:rPr lang="en-GB" sz="4000" b="1" dirty="0">
                <a:latin typeface="SamsungOne 400C" panose="020B0506030303020204" pitchFamily="34" charset="0"/>
                <a:ea typeface="SamsungOne 400C" panose="020B0506030303020204" pitchFamily="34" charset="0"/>
              </a:rPr>
              <a:t>What we are looking for…</a:t>
            </a:r>
          </a:p>
        </p:txBody>
      </p:sp>
      <p:cxnSp>
        <p:nvCxnSpPr>
          <p:cNvPr id="11" name="Straight Connector 10"/>
          <p:cNvCxnSpPr/>
          <p:nvPr/>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43814" y="923423"/>
            <a:ext cx="3015853" cy="1446550"/>
          </a:xfrm>
          <a:prstGeom prst="rect">
            <a:avLst/>
          </a:prstGeom>
        </p:spPr>
        <p:txBody>
          <a:bodyPr wrap="square">
            <a:spAutoFit/>
          </a:bodyPr>
          <a:lstStyle/>
          <a:p>
            <a:pPr>
              <a:lnSpc>
                <a:spcPct val="110000"/>
              </a:lnSpc>
            </a:pPr>
            <a:r>
              <a:rPr lang="en-GB" sz="1600" dirty="0">
                <a:latin typeface="SamsungOne 400C" panose="020B0506030303020204" pitchFamily="34" charset="0"/>
                <a:ea typeface="SamsungOne 400C" panose="020B0506030303020204" pitchFamily="34" charset="0"/>
              </a:rPr>
              <a:t>Innovative software or hardware technology projects that can enhance and </a:t>
            </a:r>
            <a:r>
              <a:rPr lang="en-GB" sz="1600" b="1" dirty="0">
                <a:latin typeface="SamsungOne 400C" panose="020B0506030303020204" pitchFamily="34" charset="0"/>
                <a:ea typeface="SamsungOne 400C" panose="020B0506030303020204" pitchFamily="34" charset="0"/>
              </a:rPr>
              <a:t>add value </a:t>
            </a:r>
            <a:r>
              <a:rPr lang="en-GB" sz="1600" dirty="0">
                <a:latin typeface="SamsungOne 400C" panose="020B0506030303020204" pitchFamily="34" charset="0"/>
                <a:ea typeface="SamsungOne 400C" panose="020B0506030303020204" pitchFamily="34" charset="0"/>
              </a:rPr>
              <a:t>to the next generation of Samsung Mobile product range</a:t>
            </a:r>
          </a:p>
        </p:txBody>
      </p:sp>
      <p:sp>
        <p:nvSpPr>
          <p:cNvPr id="3" name="Rectangle 2"/>
          <p:cNvSpPr/>
          <p:nvPr/>
        </p:nvSpPr>
        <p:spPr>
          <a:xfrm>
            <a:off x="243814" y="5377943"/>
            <a:ext cx="3420534" cy="1446550"/>
          </a:xfrm>
          <a:prstGeom prst="rect">
            <a:avLst/>
          </a:prstGeom>
        </p:spPr>
        <p:txBody>
          <a:bodyPr wrap="square">
            <a:spAutoFit/>
          </a:bodyPr>
          <a:lstStyle/>
          <a:p>
            <a:pPr>
              <a:lnSpc>
                <a:spcPct val="110000"/>
              </a:lnSpc>
            </a:pPr>
            <a:r>
              <a:rPr lang="en-GB" sz="1600" dirty="0">
                <a:latin typeface="SamsungOne 400C" panose="020B0506030303020204" pitchFamily="34" charset="0"/>
                <a:ea typeface="SamsungOne 400C" panose="020B0506030303020204" pitchFamily="34" charset="0"/>
              </a:rPr>
              <a:t>Examples of current Samsung Mobile products include the Galaxy S-, and Z-series phones, Galaxy Watch, Galaxy Ring, Galaxy Buds and Galaxy XR devices</a:t>
            </a:r>
          </a:p>
        </p:txBody>
      </p:sp>
      <p:sp>
        <p:nvSpPr>
          <p:cNvPr id="16" name="Rectangle 15"/>
          <p:cNvSpPr/>
          <p:nvPr/>
        </p:nvSpPr>
        <p:spPr>
          <a:xfrm>
            <a:off x="8572889" y="506390"/>
            <a:ext cx="3365110" cy="1446550"/>
          </a:xfrm>
          <a:prstGeom prst="rect">
            <a:avLst/>
          </a:prstGeom>
        </p:spPr>
        <p:txBody>
          <a:bodyPr wrap="square">
            <a:spAutoFit/>
          </a:bodyPr>
          <a:lstStyle/>
          <a:p>
            <a:pPr>
              <a:lnSpc>
                <a:spcPct val="110000"/>
              </a:lnSpc>
            </a:pPr>
            <a:r>
              <a:rPr lang="en-GB" sz="1600" dirty="0">
                <a:latin typeface="SamsungOne 400C" panose="020B0506030303020204" pitchFamily="34" charset="0"/>
                <a:ea typeface="SamsungOne 400C" panose="020B0506030303020204" pitchFamily="34" charset="0"/>
              </a:rPr>
              <a:t>Broad themes of interest include (but are not limited to): Camera, Audio, Health, on-device language/vision AI,  AR/VR, Power, Advanced Materials, Sensors, Wearables, Foldable design</a:t>
            </a:r>
          </a:p>
        </p:txBody>
      </p:sp>
      <p:sp>
        <p:nvSpPr>
          <p:cNvPr id="14"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400C" panose="020B0506030303020204" pitchFamily="34" charset="0"/>
                <a:ea typeface="SamsungOne 400C" panose="020B0506030303020204" pitchFamily="34" charset="0"/>
              </a:rPr>
              <a:t>Samsung Mobile Advance  2026</a:t>
            </a:r>
          </a:p>
        </p:txBody>
      </p:sp>
    </p:spTree>
    <p:extLst>
      <p:ext uri="{BB962C8B-B14F-4D97-AF65-F5344CB8AC3E}">
        <p14:creationId xmlns:p14="http://schemas.microsoft.com/office/powerpoint/2010/main" val="212462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0919" y="1145185"/>
            <a:ext cx="5823752" cy="4568134"/>
            <a:chOff x="79898" y="1095819"/>
            <a:chExt cx="6090716" cy="4707211"/>
          </a:xfrm>
        </p:grpSpPr>
        <p:pic>
          <p:nvPicPr>
            <p:cNvPr id="7170" name="Picture 2" descr="[Galaxy Unpacked 2026] A First Look at the Galaxy Buds4 Series: Precision Sound Meets Intelligent Design"/>
            <p:cNvPicPr>
              <a:picLocks noChangeAspect="1" noChangeArrowheads="1"/>
            </p:cNvPicPr>
            <p:nvPr/>
          </p:nvPicPr>
          <p:blipFill rotWithShape="1">
            <a:blip r:embed="rId3">
              <a:extLst>
                <a:ext uri="{28A0092B-C50C-407E-A947-70E740481C1C}">
                  <a14:useLocalDpi xmlns:a14="http://schemas.microsoft.com/office/drawing/2010/main" val="0"/>
                </a:ext>
              </a:extLst>
            </a:blip>
            <a:srcRect l="17644"/>
            <a:stretch/>
          </p:blipFill>
          <p:spPr bwMode="auto">
            <a:xfrm>
              <a:off x="79898" y="1232175"/>
              <a:ext cx="6090715" cy="443450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Triangle 2"/>
            <p:cNvSpPr/>
            <p:nvPr/>
          </p:nvSpPr>
          <p:spPr>
            <a:xfrm rot="10800000">
              <a:off x="3241994" y="1095819"/>
              <a:ext cx="2928620" cy="470721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object 2"/>
          <p:cNvSpPr txBox="1">
            <a:spLocks/>
          </p:cNvSpPr>
          <p:nvPr/>
        </p:nvSpPr>
        <p:spPr>
          <a:xfrm>
            <a:off x="0" y="192505"/>
            <a:ext cx="7913406" cy="11670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Samsung Sharp Sans Bold" pitchFamily="50" charset="0"/>
                <a:ea typeface="Samsung Sharp Sans Bold" pitchFamily="50" charset="0"/>
                <a:cs typeface="Samsung Sharp Sans Bold" pitchFamily="50" charset="0"/>
              </a:defRPr>
            </a:lvl1pPr>
          </a:lstStyle>
          <a:p>
            <a:r>
              <a:rPr lang="en-GB" sz="4100" b="1" dirty="0">
                <a:latin typeface="SamsungOne 400C" panose="020B0506030303020204" pitchFamily="34" charset="0"/>
                <a:ea typeface="SamsungOne 400C" panose="020B0506030303020204" pitchFamily="34" charset="0"/>
              </a:rPr>
              <a:t>Samsung support provided</a:t>
            </a:r>
          </a:p>
          <a:p>
            <a:endParaRPr lang="en-GB" b="1" dirty="0">
              <a:latin typeface="SamsungOne 400C" panose="020B0506030303020204" pitchFamily="34" charset="0"/>
              <a:ea typeface="SamsungOne 400C" panose="020B0506030303020204" pitchFamily="34" charset="0"/>
            </a:endParaRPr>
          </a:p>
        </p:txBody>
      </p:sp>
      <p:sp>
        <p:nvSpPr>
          <p:cNvPr id="15" name="Content Placeholder 14"/>
          <p:cNvSpPr>
            <a:spLocks noGrp="1"/>
          </p:cNvSpPr>
          <p:nvPr>
            <p:ph idx="4294967295"/>
          </p:nvPr>
        </p:nvSpPr>
        <p:spPr>
          <a:xfrm>
            <a:off x="3488924" y="1348192"/>
            <a:ext cx="8482904" cy="986856"/>
          </a:xfrm>
          <a:prstGeom prst="rect">
            <a:avLst/>
          </a:prstGeom>
        </p:spPr>
        <p:txBody>
          <a:bodyPr>
            <a:noAutofit/>
          </a:bodyPr>
          <a:lstStyle/>
          <a:p>
            <a:pPr marL="342900" lvl="0" indent="-342900">
              <a:lnSpc>
                <a:spcPct val="100000"/>
              </a:lnSpc>
              <a:spcBef>
                <a:spcPts val="1800"/>
              </a:spcBef>
              <a:buFont typeface="Arial" pitchFamily="34" charset="0"/>
              <a:buChar char="•"/>
            </a:pPr>
            <a:r>
              <a:rPr lang="en-GB" sz="1800" dirty="0">
                <a:latin typeface="SamsungOne 400C" panose="020B0506030303020204" pitchFamily="34" charset="0"/>
                <a:ea typeface="SamsungOne 400C" panose="020B0506030303020204" pitchFamily="34" charset="0"/>
              </a:rPr>
              <a:t>Funding of approximately $45k* based on pre-agreed milestones &amp; schedule, for development of the Proof of Concept (PoC) idea for Samsung Mobile R&amp;D</a:t>
            </a:r>
          </a:p>
        </p:txBody>
      </p:sp>
      <p:sp>
        <p:nvSpPr>
          <p:cNvPr id="2" name="TextBox 1"/>
          <p:cNvSpPr txBox="1"/>
          <p:nvPr/>
        </p:nvSpPr>
        <p:spPr>
          <a:xfrm>
            <a:off x="0" y="6257836"/>
            <a:ext cx="7507682" cy="600164"/>
          </a:xfrm>
          <a:prstGeom prst="rect">
            <a:avLst/>
          </a:prstGeom>
          <a:noFill/>
        </p:spPr>
        <p:txBody>
          <a:bodyPr wrap="square" rtlCol="0">
            <a:spAutoFit/>
          </a:bodyPr>
          <a:lstStyle/>
          <a:p>
            <a:r>
              <a:rPr lang="en-GB" sz="1100" i="1" dirty="0">
                <a:latin typeface="SamsungOne 400C" panose="020B0506030303020204" pitchFamily="34" charset="0"/>
                <a:ea typeface="SamsungOne 400C" panose="020B0506030303020204" pitchFamily="34" charset="0"/>
              </a:rPr>
              <a:t>*  Or  RMB equivalent subject to currency rate fluctuations at the time of contract</a:t>
            </a:r>
            <a:br>
              <a:rPr lang="en-GB" sz="1100" i="1" dirty="0">
                <a:latin typeface="SamsungOne 400C" panose="020B0506030303020204" pitchFamily="34" charset="0"/>
                <a:ea typeface="SamsungOne 400C" panose="020B0506030303020204" pitchFamily="34" charset="0"/>
              </a:rPr>
            </a:br>
            <a:r>
              <a:rPr lang="en-GB" sz="1100" i="1" dirty="0">
                <a:latin typeface="SamsungOne 400C" panose="020B0506030303020204" pitchFamily="34" charset="0"/>
                <a:ea typeface="SamsungOne 400C" panose="020B0506030303020204" pitchFamily="34" charset="0"/>
              </a:rPr>
              <a:t>** Samsung will not share either its own or other current partners IP or offer a guarantee that it can fix any technical issues that may arise from selected partners projects. </a:t>
            </a:r>
            <a:endParaRPr lang="en-GB" sz="1400" i="1" dirty="0">
              <a:latin typeface="SamsungOne 400C" panose="020B0506030303020204" pitchFamily="34" charset="0"/>
              <a:ea typeface="SamsungOne 400C" panose="020B0506030303020204" pitchFamily="34" charset="0"/>
            </a:endParaRPr>
          </a:p>
        </p:txBody>
      </p:sp>
      <p:cxnSp>
        <p:nvCxnSpPr>
          <p:cNvPr id="11" name="Straight Connector 10"/>
          <p:cNvCxnSpPr/>
          <p:nvPr/>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4"/>
          <p:cNvSpPr txBox="1">
            <a:spLocks/>
          </p:cNvSpPr>
          <p:nvPr/>
        </p:nvSpPr>
        <p:spPr>
          <a:xfrm>
            <a:off x="4522883" y="3003587"/>
            <a:ext cx="7251826" cy="851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msungOne-700" panose="020B0803030303020204" pitchFamily="34" charset="0"/>
                <a:ea typeface="SamsungOne-700" panose="020B08030303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msungOne-700" panose="020B0803030303020204" pitchFamily="34" charset="0"/>
                <a:ea typeface="SamsungOne-700" panose="020B08030303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msungOne-700" panose="020B0803030303020204" pitchFamily="34" charset="0"/>
                <a:ea typeface="SamsungOne-700" panose="020B08030303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800"/>
              </a:spcBef>
            </a:pPr>
            <a:r>
              <a:rPr lang="en-GB" sz="1800" dirty="0">
                <a:latin typeface="SamsungOne 400C" panose="020B0506030303020204" pitchFamily="34" charset="0"/>
                <a:ea typeface="SamsungOne 400C" panose="020B0506030303020204" pitchFamily="34" charset="0"/>
              </a:rPr>
              <a:t>A limited number of Samsung Mobile devices are available to loan for development and testing purposes</a:t>
            </a:r>
          </a:p>
        </p:txBody>
      </p:sp>
      <p:sp>
        <p:nvSpPr>
          <p:cNvPr id="13" name="Content Placeholder 14"/>
          <p:cNvSpPr txBox="1">
            <a:spLocks/>
          </p:cNvSpPr>
          <p:nvPr/>
        </p:nvSpPr>
        <p:spPr>
          <a:xfrm>
            <a:off x="5628443" y="4801288"/>
            <a:ext cx="6359919" cy="7854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msungOne-700" panose="020B0803030303020204" pitchFamily="34" charset="0"/>
                <a:ea typeface="SamsungOne-700" panose="020B08030303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msungOne-700" panose="020B0803030303020204" pitchFamily="34" charset="0"/>
                <a:ea typeface="SamsungOne-700" panose="020B08030303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msungOne-700" panose="020B0803030303020204" pitchFamily="34" charset="0"/>
                <a:ea typeface="SamsungOne-700" panose="020B08030303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800"/>
              </a:spcBef>
            </a:pPr>
            <a:r>
              <a:rPr lang="en-GB" sz="1800" dirty="0">
                <a:latin typeface="SamsungOne 400C" panose="020B0506030303020204" pitchFamily="34" charset="0"/>
                <a:ea typeface="SamsungOne 400C" panose="020B0506030303020204" pitchFamily="34" charset="0"/>
              </a:rPr>
              <a:t>Assistance from Samsung R&amp;D teams to deliver the </a:t>
            </a:r>
            <a:r>
              <a:rPr lang="en-GB" sz="1800" dirty="0" err="1">
                <a:latin typeface="SamsungOne 400C" panose="020B0506030303020204" pitchFamily="34" charset="0"/>
                <a:ea typeface="SamsungOne 400C" panose="020B0506030303020204" pitchFamily="34" charset="0"/>
              </a:rPr>
              <a:t>PoC</a:t>
            </a:r>
            <a:r>
              <a:rPr lang="en-GB" sz="1800" dirty="0">
                <a:latin typeface="SamsungOne 400C" panose="020B0506030303020204" pitchFamily="34" charset="0"/>
                <a:ea typeface="SamsungOne 400C" panose="020B0506030303020204" pitchFamily="34" charset="0"/>
              </a:rPr>
              <a:t> aligned with expectations of Samsung Mobile**</a:t>
            </a:r>
            <a:endParaRPr lang="en-GB" sz="1100" dirty="0">
              <a:latin typeface="SamsungOne 400C" panose="020B0506030303020204" pitchFamily="34" charset="0"/>
              <a:ea typeface="SamsungOne 400C" panose="020B0506030303020204" pitchFamily="34" charset="0"/>
            </a:endParaRPr>
          </a:p>
        </p:txBody>
      </p:sp>
      <p:sp>
        <p:nvSpPr>
          <p:cNvPr id="10"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400C" panose="020B0506030303020204" pitchFamily="34" charset="0"/>
                <a:ea typeface="SamsungOne 400C" panose="020B0506030303020204" pitchFamily="34" charset="0"/>
              </a:rPr>
              <a:t>Samsung Mobile Advance  2026</a:t>
            </a:r>
          </a:p>
        </p:txBody>
      </p:sp>
    </p:spTree>
    <p:extLst>
      <p:ext uri="{BB962C8B-B14F-4D97-AF65-F5344CB8AC3E}">
        <p14:creationId xmlns:p14="http://schemas.microsoft.com/office/powerpoint/2010/main" val="278212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amsung’s Expanded Wearables Portfolio Unlocks Intelligent Health Experiences for All">
            <a:extLst>
              <a:ext uri="{FF2B5EF4-FFF2-40B4-BE49-F238E27FC236}">
                <a16:creationId xmlns:a16="http://schemas.microsoft.com/office/drawing/2014/main" id="{8BED7481-4C40-402A-A5F3-D35009229F45}"/>
              </a:ext>
            </a:extLst>
          </p:cNvPr>
          <p:cNvPicPr>
            <a:picLocks noChangeAspect="1" noChangeArrowheads="1"/>
          </p:cNvPicPr>
          <p:nvPr/>
        </p:nvPicPr>
        <p:blipFill>
          <a:blip r:embed="rId3" cstate="print">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rot="21079588">
            <a:off x="8510670" y="3963362"/>
            <a:ext cx="3699274" cy="2467387"/>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6"/>
          <p:cNvSpPr>
            <a:spLocks noGrp="1"/>
          </p:cNvSpPr>
          <p:nvPr>
            <p:ph type="ftr" sz="quarter" idx="4294967295"/>
          </p:nvPr>
        </p:nvSpPr>
        <p:spPr>
          <a:xfrm>
            <a:off x="9736409" y="6533147"/>
            <a:ext cx="2410325" cy="324853"/>
          </a:xfrm>
          <a:prstGeom prst="rect">
            <a:avLst/>
          </a:prstGeom>
          <a:ln>
            <a:noFill/>
          </a:ln>
        </p:spPr>
        <p:txBody>
          <a:bodyPr anchor="b"/>
          <a:lstStyle/>
          <a:p>
            <a:pPr algn="r"/>
            <a:r>
              <a:rPr lang="en-GB" sz="1000" b="1" dirty="0">
                <a:solidFill>
                  <a:schemeClr val="tx1">
                    <a:lumMod val="50000"/>
                    <a:lumOff val="50000"/>
                  </a:schemeClr>
                </a:solidFill>
                <a:latin typeface="SamsungOne 400C" panose="020B0506030303020204" pitchFamily="34" charset="0"/>
                <a:ea typeface="SamsungOne 400C" panose="020B0506030303020204" pitchFamily="34" charset="0"/>
              </a:rPr>
              <a:t>Samsung Mobile Advance  2026</a:t>
            </a:r>
          </a:p>
        </p:txBody>
      </p:sp>
      <p:sp>
        <p:nvSpPr>
          <p:cNvPr id="15" name="Content Placeholder 14"/>
          <p:cNvSpPr>
            <a:spLocks noGrp="1"/>
          </p:cNvSpPr>
          <p:nvPr>
            <p:ph idx="4294967295"/>
          </p:nvPr>
        </p:nvSpPr>
        <p:spPr>
          <a:xfrm>
            <a:off x="360948" y="996994"/>
            <a:ext cx="10091152" cy="5283729"/>
          </a:xfrm>
          <a:prstGeom prst="rect">
            <a:avLst/>
          </a:prstGeom>
        </p:spPr>
        <p:txBody>
          <a:bodyPr>
            <a:noAutofit/>
          </a:bodyPr>
          <a:lstStyle/>
          <a:p>
            <a:pPr marL="0" indent="0">
              <a:buNone/>
            </a:pPr>
            <a:r>
              <a:rPr lang="en-GB" sz="2000" b="1" dirty="0">
                <a:solidFill>
                  <a:schemeClr val="bg1"/>
                </a:solidFill>
                <a:latin typeface="SamsungOne 400C" panose="020B0506030303020204" pitchFamily="34" charset="0"/>
                <a:ea typeface="SamsungOne 400C" panose="020B0506030303020204" pitchFamily="34" charset="0"/>
                <a:cs typeface="Samsung Sharp Sans Bold" pitchFamily="50" charset="0"/>
              </a:rPr>
              <a:t>Is the program only open for start-ups? </a:t>
            </a:r>
          </a:p>
          <a:p>
            <a:pPr marL="177800" indent="-177800">
              <a:lnSpc>
                <a:spcPct val="100000"/>
              </a:lnSpc>
              <a:spcBef>
                <a:spcPts val="1800"/>
              </a:spcBef>
            </a:pPr>
            <a:r>
              <a:rPr lang="en-GB" sz="1800" dirty="0">
                <a:solidFill>
                  <a:schemeClr val="bg1"/>
                </a:solidFill>
                <a:latin typeface="SamsungOne 400C" panose="020B0506030303020204" pitchFamily="34" charset="0"/>
                <a:ea typeface="SamsungOne 400C" panose="020B0506030303020204" pitchFamily="34" charset="0"/>
              </a:rPr>
              <a:t>No. The program is available for any type of company, or organisation including early stage start-ups, established companies and research institutes. We only expect that the applicant is fully registered as a company or other legal entity with which we can create a contract. </a:t>
            </a:r>
          </a:p>
          <a:p>
            <a:pPr marL="0" indent="0">
              <a:buNone/>
            </a:pPr>
            <a:r>
              <a:rPr lang="en-GB" sz="1800" dirty="0">
                <a:solidFill>
                  <a:schemeClr val="bg1"/>
                </a:solidFill>
                <a:latin typeface="SamsungOne 400C" panose="020B0506030303020204" pitchFamily="34" charset="0"/>
                <a:ea typeface="SamsungOne 400C" panose="020B0506030303020204" pitchFamily="34" charset="0"/>
              </a:rPr>
              <a:t> </a:t>
            </a:r>
          </a:p>
          <a:p>
            <a:pPr marL="0" indent="0">
              <a:buNone/>
            </a:pPr>
            <a:r>
              <a:rPr lang="en-GB" sz="2000" b="1" dirty="0">
                <a:solidFill>
                  <a:schemeClr val="bg1"/>
                </a:solidFill>
                <a:latin typeface="SamsungOne 400C" panose="020B0506030303020204" pitchFamily="34" charset="0"/>
                <a:ea typeface="SamsungOne 400C" panose="020B0506030303020204" pitchFamily="34" charset="0"/>
                <a:cs typeface="Samsung Sharp Sans Bold" pitchFamily="50" charset="0"/>
              </a:rPr>
              <a:t>Will Samsung take any equity as part of the program?</a:t>
            </a:r>
          </a:p>
          <a:p>
            <a:pPr marL="177800" indent="-177800"/>
            <a:r>
              <a:rPr lang="en-GB" sz="1800" dirty="0">
                <a:solidFill>
                  <a:schemeClr val="bg1"/>
                </a:solidFill>
                <a:latin typeface="SamsungOne 400C" panose="020B0506030303020204" pitchFamily="34" charset="0"/>
                <a:ea typeface="SamsungOne 400C" panose="020B0506030303020204" pitchFamily="34" charset="0"/>
              </a:rPr>
              <a:t>No.  We do not take equity in participating companies. The focus is on the project and technology only.</a:t>
            </a:r>
          </a:p>
          <a:p>
            <a:pPr marL="177800" indent="-177800"/>
            <a:endParaRPr lang="en-GB" sz="2000" dirty="0">
              <a:solidFill>
                <a:schemeClr val="bg1"/>
              </a:solidFill>
              <a:latin typeface="SamsungOne 400C" panose="020B0506030303020204" pitchFamily="34" charset="0"/>
              <a:ea typeface="SamsungOne 400C" panose="020B0506030303020204" pitchFamily="34" charset="0"/>
            </a:endParaRPr>
          </a:p>
          <a:p>
            <a:pPr marL="0" indent="0">
              <a:buNone/>
            </a:pPr>
            <a:r>
              <a:rPr lang="en-GB" sz="2000" b="1" dirty="0">
                <a:solidFill>
                  <a:schemeClr val="bg1"/>
                </a:solidFill>
                <a:latin typeface="SamsungOne 400C" panose="020B0506030303020204" pitchFamily="34" charset="0"/>
                <a:ea typeface="SamsungOne 400C" panose="020B0506030303020204" pitchFamily="34" charset="0"/>
                <a:cs typeface="Samsung Sharp Sans Bold" pitchFamily="50" charset="0"/>
              </a:rPr>
              <a:t>Is it possible to participate in Samsung Mobile Advance and also be a member of another funding program e.g. an accelerator or incubator? </a:t>
            </a:r>
          </a:p>
          <a:p>
            <a:pPr marL="177800" indent="-177800"/>
            <a:r>
              <a:rPr lang="en-GB" sz="2000" dirty="0">
                <a:solidFill>
                  <a:schemeClr val="bg1"/>
                </a:solidFill>
                <a:latin typeface="SamsungOne 400C" panose="020B0506030303020204" pitchFamily="34" charset="0"/>
                <a:ea typeface="SamsungOne 400C" panose="020B0506030303020204" pitchFamily="34" charset="0"/>
              </a:rPr>
              <a:t>Yes. As long as there is no conflict with the terms and conditions of the Samsung Mobile Advance program. We have good relations with many other Chinese-based funding schemes and accelerators.</a:t>
            </a:r>
          </a:p>
          <a:p>
            <a:pPr marL="177800" indent="-177800"/>
            <a:endParaRPr lang="en-GB" sz="2000" dirty="0">
              <a:solidFill>
                <a:schemeClr val="bg1"/>
              </a:solidFill>
              <a:latin typeface="SamsungOne 400C" panose="020B0506030303020204" pitchFamily="34" charset="0"/>
              <a:ea typeface="SamsungOne 400C" panose="020B0506030303020204" pitchFamily="34" charset="0"/>
            </a:endParaRPr>
          </a:p>
          <a:p>
            <a:pPr marL="0" indent="0">
              <a:buNone/>
            </a:pPr>
            <a:endParaRPr lang="en-GB" sz="2000" dirty="0">
              <a:solidFill>
                <a:schemeClr val="bg1"/>
              </a:solidFill>
              <a:latin typeface="SamsungOne 400C" panose="020B0506030303020204" pitchFamily="34" charset="0"/>
              <a:ea typeface="SamsungOne 400C" panose="020B0506030303020204" pitchFamily="34" charset="0"/>
            </a:endParaRPr>
          </a:p>
          <a:p>
            <a:pPr marL="177800" indent="-177800"/>
            <a:endParaRPr lang="en-GB" sz="2000" dirty="0">
              <a:solidFill>
                <a:schemeClr val="bg1"/>
              </a:solidFill>
              <a:latin typeface="SamsungOne 400C" panose="020B0506030303020204" pitchFamily="34" charset="0"/>
              <a:ea typeface="SamsungOne 400C" panose="020B0506030303020204" pitchFamily="34" charset="0"/>
            </a:endParaRPr>
          </a:p>
        </p:txBody>
      </p:sp>
      <p:sp>
        <p:nvSpPr>
          <p:cNvPr id="11" name="object 2"/>
          <p:cNvSpPr txBox="1">
            <a:spLocks/>
          </p:cNvSpPr>
          <p:nvPr/>
        </p:nvSpPr>
        <p:spPr>
          <a:xfrm>
            <a:off x="0" y="192505"/>
            <a:ext cx="6870032" cy="11670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Samsung Sharp Sans Bold" pitchFamily="50" charset="0"/>
                <a:ea typeface="Samsung Sharp Sans Bold" pitchFamily="50" charset="0"/>
                <a:cs typeface="Samsung Sharp Sans Bold" pitchFamily="50" charset="0"/>
              </a:defRPr>
            </a:lvl1pPr>
          </a:lstStyle>
          <a:p>
            <a:r>
              <a:rPr lang="en-GB" sz="4100" b="1" dirty="0">
                <a:solidFill>
                  <a:schemeClr val="bg1"/>
                </a:solidFill>
                <a:latin typeface="SamsungOne 400C" panose="020B0506030303020204" pitchFamily="34" charset="0"/>
                <a:ea typeface="SamsungOne 400C" panose="020B0506030303020204" pitchFamily="34" charset="0"/>
              </a:rPr>
              <a:t>FAQ</a:t>
            </a:r>
          </a:p>
          <a:p>
            <a:endParaRPr lang="en-GB" b="1" dirty="0">
              <a:solidFill>
                <a:schemeClr val="bg1"/>
              </a:solidFill>
              <a:latin typeface="SamsungOne 400C" panose="020B0506030303020204" pitchFamily="34" charset="0"/>
              <a:ea typeface="SamsungOne 400C" panose="020B0506030303020204" pitchFamily="34" charset="0"/>
            </a:endParaRPr>
          </a:p>
        </p:txBody>
      </p:sp>
      <p:cxnSp>
        <p:nvCxnSpPr>
          <p:cNvPr id="10" name="Straight Connector 9"/>
          <p:cNvCxnSpPr/>
          <p:nvPr/>
        </p:nvCxnSpPr>
        <p:spPr>
          <a:xfrm>
            <a:off x="9363430" y="6605575"/>
            <a:ext cx="27833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98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msung Themes">
  <a:themeElements>
    <a:clrScheme name="2LK">
      <a:dk1>
        <a:sysClr val="windowText" lastClr="000000"/>
      </a:dk1>
      <a:lt1>
        <a:sysClr val="window" lastClr="FFFFFF"/>
      </a:lt1>
      <a:dk2>
        <a:srgbClr val="44546A"/>
      </a:dk2>
      <a:lt2>
        <a:srgbClr val="E7E6E6"/>
      </a:lt2>
      <a:accent1>
        <a:srgbClr val="B981D1"/>
      </a:accent1>
      <a:accent2>
        <a:srgbClr val="63656A"/>
      </a:accent2>
      <a:accent3>
        <a:srgbClr val="000000"/>
      </a:accent3>
      <a:accent4>
        <a:srgbClr val="FFB546"/>
      </a:accent4>
      <a:accent5>
        <a:srgbClr val="FF7F3F"/>
      </a:accent5>
      <a:accent6>
        <a:srgbClr val="97D653"/>
      </a:accent6>
      <a:hlink>
        <a:srgbClr val="00C3B2"/>
      </a:hlink>
      <a:folHlink>
        <a:srgbClr val="FF433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1150</Words>
  <Application>Microsoft Office PowerPoint</Application>
  <PresentationFormat>Widescreen</PresentationFormat>
  <Paragraphs>103</Paragraphs>
  <Slides>10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맑은 고딕</vt:lpstr>
      <vt:lpstr>Samsung Sharp Sans Bold</vt:lpstr>
      <vt:lpstr>SamsungOne 200C</vt:lpstr>
      <vt:lpstr>SamsungOne 400</vt:lpstr>
      <vt:lpstr>SamsungOne 400C</vt:lpstr>
      <vt:lpstr>SamsungOne 700C</vt:lpstr>
      <vt:lpstr>SamsungOne-700</vt:lpstr>
      <vt:lpstr>Arial</vt:lpstr>
      <vt:lpstr>Calibri</vt:lpstr>
      <vt:lpstr>Wingdings</vt:lpstr>
      <vt:lpstr>Samsung Themes</vt:lpstr>
      <vt:lpstr>Mobile Advance  2026</vt:lpstr>
      <vt:lpstr>PowerPoint Presentation</vt:lpstr>
      <vt:lpstr>Samsung Mobile Advance </vt:lpstr>
      <vt:lpstr>PowerPoint Presentation</vt:lpstr>
      <vt:lpstr>PowerPoint Presentation</vt:lpstr>
      <vt:lpstr>PowerPoint Presentation</vt:lpstr>
      <vt:lpstr>What we are looking for…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jez@jcim.co.uk</dc:creator>
  <cp:lastModifiedBy>왕소휘</cp:lastModifiedBy>
  <cp:revision>456</cp:revision>
  <cp:lastPrinted>2021-01-08T02:28:43Z</cp:lastPrinted>
  <dcterms:created xsi:type="dcterms:W3CDTF">2016-04-25T13:17:51Z</dcterms:created>
  <dcterms:modified xsi:type="dcterms:W3CDTF">2026-04-22T00:18:15Z</dcterms:modified>
</cp:coreProperties>
</file>

<file path=docProps/custom.xml><?xml version="1.0" encoding="utf-8"?>
<Properties xmlns="http://schemas.openxmlformats.org/officeDocument/2006/custom-properties" xmlns:vt="http://schemas.openxmlformats.org/officeDocument/2006/docPropsVTypes">
  <property fmtid="{5C58129F-E5B8-477A-9B38-B3E54BFA04C8}" pid="2">
    <vt:lpwstr>10469C62E19FD5E51288163AAB8B7251D2C9C35E78DB7D13326B4054AA7F6F8A</vt:lpwstr>
  </property>
  <property fmtid="{D5CDD505-2E9C-101B-9397-08002B2CF9AE}" pid="2" name="NSCPROP">
    <vt:lpwstr>NSCCustomProperty</vt:lpwstr>
  </property>
  <property fmtid="{D5CDD505-2E9C-101B-9397-08002B2CF9AE}" pid="3" name="FLCMData">
    <vt:lpwstr>8E413957154D96C4954A668A0C37546A937CF326CE3DEFF7647B3029553ACEFC1988CE4197AEC4CE6F84A7D68076D72933A4E967E9C3D84154B2F53033668D8F</vt:lpwstr>
  </property>
</Properties>
</file>